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371" r:id="rId2"/>
    <p:sldId id="430" r:id="rId3"/>
    <p:sldId id="372" r:id="rId4"/>
    <p:sldId id="431" r:id="rId5"/>
    <p:sldId id="373" r:id="rId6"/>
    <p:sldId id="432" r:id="rId7"/>
    <p:sldId id="374" r:id="rId8"/>
    <p:sldId id="434" r:id="rId9"/>
    <p:sldId id="433" r:id="rId10"/>
    <p:sldId id="375" r:id="rId11"/>
    <p:sldId id="435" r:id="rId12"/>
    <p:sldId id="436" r:id="rId13"/>
    <p:sldId id="376" r:id="rId14"/>
    <p:sldId id="377" r:id="rId15"/>
    <p:sldId id="437" r:id="rId16"/>
    <p:sldId id="378" r:id="rId17"/>
    <p:sldId id="379" r:id="rId18"/>
    <p:sldId id="380" r:id="rId19"/>
    <p:sldId id="438" r:id="rId20"/>
    <p:sldId id="381" r:id="rId21"/>
    <p:sldId id="439" r:id="rId22"/>
    <p:sldId id="382" r:id="rId23"/>
    <p:sldId id="440" r:id="rId24"/>
    <p:sldId id="383" r:id="rId25"/>
    <p:sldId id="441" r:id="rId26"/>
    <p:sldId id="384" r:id="rId27"/>
    <p:sldId id="385" r:id="rId28"/>
    <p:sldId id="442" r:id="rId29"/>
    <p:sldId id="386" r:id="rId30"/>
    <p:sldId id="443" r:id="rId31"/>
    <p:sldId id="444" r:id="rId32"/>
    <p:sldId id="387" r:id="rId33"/>
    <p:sldId id="388" r:id="rId34"/>
    <p:sldId id="389" r:id="rId35"/>
    <p:sldId id="390" r:id="rId36"/>
    <p:sldId id="391" r:id="rId37"/>
    <p:sldId id="392" r:id="rId38"/>
    <p:sldId id="393" r:id="rId39"/>
    <p:sldId id="394" r:id="rId40"/>
    <p:sldId id="395" r:id="rId41"/>
    <p:sldId id="396" r:id="rId42"/>
    <p:sldId id="397" r:id="rId43"/>
    <p:sldId id="398" r:id="rId44"/>
    <p:sldId id="408" r:id="rId45"/>
    <p:sldId id="409" r:id="rId46"/>
    <p:sldId id="410" r:id="rId47"/>
    <p:sldId id="411" r:id="rId48"/>
    <p:sldId id="418" r:id="rId49"/>
    <p:sldId id="419" r:id="rId50"/>
    <p:sldId id="420" r:id="rId51"/>
    <p:sldId id="421" r:id="rId52"/>
    <p:sldId id="422" r:id="rId53"/>
    <p:sldId id="423" r:id="rId54"/>
    <p:sldId id="424" r:id="rId55"/>
    <p:sldId id="425" r:id="rId56"/>
    <p:sldId id="426" r:id="rId57"/>
    <p:sldId id="427" r:id="rId58"/>
    <p:sldId id="428" r:id="rId59"/>
    <p:sldId id="429" r:id="rId60"/>
    <p:sldId id="446" r:id="rId61"/>
    <p:sldId id="447" r:id="rId62"/>
    <p:sldId id="448" r:id="rId63"/>
    <p:sldId id="455" r:id="rId64"/>
    <p:sldId id="449" r:id="rId65"/>
    <p:sldId id="453" r:id="rId66"/>
    <p:sldId id="445" r:id="rId67"/>
    <p:sldId id="456" r:id="rId68"/>
    <p:sldId id="457" r:id="rId69"/>
    <p:sldId id="458" r:id="rId70"/>
    <p:sldId id="459" r:id="rId71"/>
    <p:sldId id="460" r:id="rId72"/>
    <p:sldId id="461" r:id="rId73"/>
    <p:sldId id="462" r:id="rId74"/>
    <p:sldId id="463" r:id="rId7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6D6"/>
    <a:srgbClr val="F5A1DF"/>
    <a:srgbClr val="77AD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45" autoAdjust="0"/>
    <p:restoredTop sz="94660"/>
  </p:normalViewPr>
  <p:slideViewPr>
    <p:cSldViewPr snapToGrid="0">
      <p:cViewPr varScale="1">
        <p:scale>
          <a:sx n="66" d="100"/>
          <a:sy n="66" d="100"/>
        </p:scale>
        <p:origin x="-786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2D145-7D7F-4051-943E-F7F0329EA339}" type="datetimeFigureOut">
              <a:rPr lang="ko-KR" altLang="en-US" smtClean="0"/>
              <a:t>2017-09-16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685AF-17BD-400C-BDA6-98B43AA402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79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840BA-4B6C-4C6A-884F-9F5111840162}" type="datetimeFigureOut">
              <a:rPr lang="ko-KR" altLang="en-US" smtClean="0"/>
              <a:t>2017-09-16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4A95A-706D-4E13-A371-7BA2AEB96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02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4A95A-706D-4E13-A371-7BA2AEB96F1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128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4A95A-706D-4E13-A371-7BA2AEB96F1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128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A0583-63EA-423C-A6D6-7FBA86063116}" type="datetime1">
              <a:rPr lang="ko-KR" altLang="en-US" smtClean="0"/>
              <a:t>2017-09-16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567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E528-A35A-443D-B71B-02A47712968F}" type="datetime1">
              <a:rPr lang="ko-KR" altLang="en-US" smtClean="0"/>
              <a:t>2017-09-16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79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CA2B-4E3E-46D9-863E-F2B5FEF86612}" type="datetime1">
              <a:rPr lang="ko-KR" altLang="en-US" smtClean="0"/>
              <a:t>2017-09-16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3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65DF-E015-44AA-AECE-F2F2D01C88D2}" type="datetime1">
              <a:rPr lang="ko-KR" altLang="en-US" smtClean="0"/>
              <a:t>2017-09-16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7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1C4-94F3-4459-913E-346FDDB3FEE4}" type="datetime1">
              <a:rPr lang="ko-KR" altLang="en-US" smtClean="0"/>
              <a:t>2017-09-16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962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3F53-F917-49B3-B4F0-6A5E313C1C74}" type="datetime1">
              <a:rPr lang="ko-KR" altLang="en-US" smtClean="0"/>
              <a:t>2017-09-16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765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A447-AD03-4371-829E-C0E0684BD5DA}" type="datetime1">
              <a:rPr lang="ko-KR" altLang="en-US" smtClean="0"/>
              <a:t>2017-09-16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3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622C-886D-4DF9-BB48-7E0A2CB90B2C}" type="datetime1">
              <a:rPr lang="ko-KR" altLang="en-US" smtClean="0"/>
              <a:t>2017-09-16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95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AD198-CB93-43FE-97BD-738A74F32F54}" type="datetime1">
              <a:rPr lang="ko-KR" altLang="en-US" smtClean="0"/>
              <a:t>2017-09-16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428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10ED-EE74-4770-B554-BBE98D83DAE9}" type="datetime1">
              <a:rPr lang="ko-KR" altLang="en-US" smtClean="0"/>
              <a:t>2017-09-16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969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1EE7F-72AA-4A87-A287-AF4281EBE3AB}" type="datetime1">
              <a:rPr lang="ko-KR" altLang="en-US" smtClean="0"/>
              <a:t>2017-09-16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525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536D0-80C2-4652-A225-90828AB5C4C9}" type="datetime1">
              <a:rPr lang="ko-KR" altLang="en-US" smtClean="0"/>
              <a:t>2017-09-16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72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h4aee2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h4aee2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oo.gl/h4aee2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goo.gl/h4aee2" TargetMode="Externa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9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goo.gl/h4aee2" TargetMode="External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h4aee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3.png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h4aee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h4aee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h4aee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9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 smtClean="0"/>
              <a:t>1. </a:t>
            </a:r>
            <a:r>
              <a:rPr lang="ko-KR" altLang="en-US" sz="2800" b="1" dirty="0" smtClean="0"/>
              <a:t>컴퓨터로 숫자 정보를 표현하는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229" y="1466849"/>
            <a:ext cx="9153524" cy="4521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_x557940896" descr="EMB00001d68af5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12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1</a:t>
            </a:r>
            <a:r>
              <a:rPr lang="en-US" altLang="ko-KR" sz="2800" b="1" dirty="0" smtClean="0"/>
              <a:t>. </a:t>
            </a:r>
            <a:r>
              <a:rPr lang="ko-KR" altLang="en-US" sz="2800" b="1" dirty="0"/>
              <a:t>컴퓨터로 숫자 정보를 표현하는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825" y="1578200"/>
            <a:ext cx="9648399" cy="3646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61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1</a:t>
            </a:r>
            <a:r>
              <a:rPr lang="en-US" altLang="ko-KR" sz="2800" b="1" dirty="0" smtClean="0"/>
              <a:t>. </a:t>
            </a:r>
            <a:r>
              <a:rPr lang="ko-KR" altLang="en-US" sz="2800" b="1" dirty="0"/>
              <a:t>컴퓨터로 숫자 정보를 표현하는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847850"/>
            <a:ext cx="86106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79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2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컴퓨터로 문자 정보를 표현하는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28963" y="272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394" y="1063451"/>
            <a:ext cx="6991350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_x557940896" descr="EMB00001d68af5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2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컴퓨터로 문자 정보를 표현하는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28963" y="272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260" y="1232130"/>
            <a:ext cx="6799480" cy="5186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_x557940896" descr="EMB00001d68af5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88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2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컴퓨터로 문자 정보를 표현하는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28963" y="272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1002970"/>
            <a:ext cx="6648450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_x557940896" descr="EMB00001d68af5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2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컴퓨터로 문자 정보를 표현하는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28963" y="272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725" y="1109526"/>
            <a:ext cx="6440550" cy="5748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_x557940896" descr="EMB00001d68af5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80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2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컴퓨터로 문자 정보를 표현하는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28963" y="272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288840"/>
            <a:ext cx="7655347" cy="530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_x557940896" descr="EMB00001d68af5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2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컴퓨터로 문자 정보를 표현하는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28963" y="272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147762"/>
            <a:ext cx="7875249" cy="545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_x557940896" descr="EMB00001d68af5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66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2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컴퓨터로 문자 정보를 표현하는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28963" y="272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376" y="2109436"/>
            <a:ext cx="9089247" cy="2210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_x557940896" descr="EMB00001d68af5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32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2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컴퓨터로 문자 정보를 표현하는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28963" y="272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409825"/>
            <a:ext cx="860107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_x557940896" descr="EMB00001d68af5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5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 smtClean="0"/>
              <a:t>1. </a:t>
            </a:r>
            <a:r>
              <a:rPr lang="ko-KR" altLang="en-US" sz="2800" b="1" dirty="0" smtClean="0"/>
              <a:t>컴퓨터로 숫자 정보를 표현하는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99" y="1382064"/>
            <a:ext cx="9612201" cy="4611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_x557940896" descr="EMB00001d68af5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21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3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원하는 자료를 찾는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28963" y="272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722" y="1130507"/>
            <a:ext cx="8288184" cy="532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41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3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원하는 자료를 찾는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28963" y="272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196801"/>
            <a:ext cx="8610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615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3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원하는 자료를 찾는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28963" y="272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93" y="1002970"/>
            <a:ext cx="10262680" cy="5454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434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3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원하는 자료를 찾는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28963" y="272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18" y="1252614"/>
            <a:ext cx="8856764" cy="4713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027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3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원하는 자료를 찾는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28963" y="272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514" y="1312446"/>
            <a:ext cx="9727510" cy="4158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87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3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원하는 자료를 찾는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28963" y="272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52" y="1449036"/>
            <a:ext cx="9535099" cy="3992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41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3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원하는 자료를 찾는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28963" y="272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2395538"/>
            <a:ext cx="86487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641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4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순위를 결정하는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28963" y="272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33" y="1055696"/>
            <a:ext cx="9270533" cy="523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21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4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순위를 결정하는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28963" y="272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1004888"/>
            <a:ext cx="8582025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065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4</a:t>
            </a:r>
            <a:r>
              <a:rPr lang="en-US" altLang="ko-KR" sz="2800" b="1" dirty="0" smtClean="0"/>
              <a:t>. </a:t>
            </a:r>
            <a:r>
              <a:rPr lang="ko-KR" altLang="en-US" sz="2800" b="1" dirty="0"/>
              <a:t>순위를 결정하는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28963" y="272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751" y="1141245"/>
            <a:ext cx="9368852" cy="511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789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1</a:t>
            </a:r>
            <a:r>
              <a:rPr lang="en-US" altLang="ko-KR" sz="2800" b="1" dirty="0" smtClean="0"/>
              <a:t>. </a:t>
            </a:r>
            <a:r>
              <a:rPr lang="ko-KR" altLang="en-US" sz="2800" b="1" dirty="0"/>
              <a:t>컴퓨터로 숫자 정보를 표현하는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968" y="1421267"/>
            <a:ext cx="8508068" cy="4558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_x557940896" descr="EMB00001d68af5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5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4</a:t>
            </a:r>
            <a:r>
              <a:rPr lang="en-US" altLang="ko-KR" sz="2800" b="1" dirty="0" smtClean="0"/>
              <a:t>. </a:t>
            </a:r>
            <a:r>
              <a:rPr lang="ko-KR" altLang="en-US" sz="2800" b="1" dirty="0"/>
              <a:t>순위를 결정하는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28963" y="272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2" y="1303605"/>
            <a:ext cx="8562975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853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4</a:t>
            </a:r>
            <a:r>
              <a:rPr lang="en-US" altLang="ko-KR" sz="2800" b="1" dirty="0" smtClean="0"/>
              <a:t>. </a:t>
            </a:r>
            <a:r>
              <a:rPr lang="ko-KR" altLang="en-US" sz="2800" b="1" dirty="0"/>
              <a:t>순위를 결정하는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28963" y="272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37" y="1220841"/>
            <a:ext cx="8814006" cy="523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475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4</a:t>
            </a:r>
            <a:r>
              <a:rPr lang="en-US" altLang="ko-KR" sz="2800" b="1" dirty="0" smtClean="0"/>
              <a:t>. </a:t>
            </a:r>
            <a:r>
              <a:rPr lang="ko-KR" altLang="en-US" sz="2800" b="1" dirty="0"/>
              <a:t>순위를 결정하는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28963" y="272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502" y="1381157"/>
            <a:ext cx="8184996" cy="534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60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4</a:t>
            </a:r>
            <a:r>
              <a:rPr lang="en-US" altLang="ko-KR" sz="2800" b="1" dirty="0" smtClean="0"/>
              <a:t>. </a:t>
            </a:r>
            <a:r>
              <a:rPr lang="ko-KR" altLang="en-US" sz="2800" b="1" dirty="0"/>
              <a:t>순위를 결정하는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28963" y="272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2438400"/>
            <a:ext cx="86391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530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5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사진으로 동영상 만들기</a:t>
            </a:r>
            <a:endParaRPr lang="en-US" altLang="ko-KR" sz="28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77AD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만들기</a:t>
            </a:r>
            <a:endParaRPr lang="ko-KR" altLang="en-US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1562534" y="4956989"/>
            <a:ext cx="8867341" cy="1485086"/>
            <a:chOff x="8239124" y="1353818"/>
            <a:chExt cx="3724276" cy="2894331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239124" y="1353818"/>
              <a:ext cx="3724276" cy="2894331"/>
            </a:xfrm>
            <a:prstGeom prst="roundRect">
              <a:avLst/>
            </a:prstGeom>
            <a:solidFill>
              <a:srgbClr val="77ADF8">
                <a:alpha val="50000"/>
              </a:srgbClr>
            </a:solidFill>
            <a:ln w="38100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85130" y="1473364"/>
              <a:ext cx="3626264" cy="2279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ea"/>
                <a:buAutoNum type="circleNumDbPlain"/>
              </a:pPr>
              <a:r>
                <a:rPr lang="ko-KR" altLang="en-US" sz="1400" dirty="0" smtClean="0"/>
                <a:t>시간차를 </a:t>
              </a:r>
              <a:r>
                <a:rPr lang="en-US" altLang="ko-KR" sz="1400" dirty="0" smtClean="0"/>
                <a:t>0.1</a:t>
              </a:r>
              <a:r>
                <a:rPr lang="ko-KR" altLang="en-US" sz="1400" dirty="0" smtClean="0"/>
                <a:t>의 값으로 초기화 시켜줍니다</a:t>
              </a:r>
              <a:r>
                <a:rPr lang="en-US" altLang="ko-KR" sz="1400" dirty="0" smtClean="0"/>
                <a:t>. </a:t>
              </a:r>
              <a:r>
                <a:rPr lang="ko-KR" altLang="en-US" sz="1400" dirty="0" smtClean="0"/>
                <a:t>또 다른 방법으로는 </a:t>
              </a:r>
              <a:r>
                <a:rPr lang="ko-KR" altLang="en-US" sz="1400" dirty="0" err="1" smtClean="0"/>
                <a:t>엔트리</a:t>
              </a:r>
              <a:r>
                <a:rPr lang="ko-KR" altLang="en-US" sz="1400" dirty="0" smtClean="0"/>
                <a:t> 프로그램에서는 </a:t>
              </a:r>
              <a:r>
                <a:rPr lang="en-US" altLang="ko-KR" sz="1400" dirty="0" smtClean="0"/>
                <a:t>[</a:t>
              </a:r>
              <a:r>
                <a:rPr lang="ko-KR" altLang="en-US" sz="1400" dirty="0" smtClean="0"/>
                <a:t>속성</a:t>
              </a:r>
              <a:r>
                <a:rPr lang="en-US" altLang="ko-KR" sz="1400" dirty="0" smtClean="0"/>
                <a:t>]</a:t>
              </a:r>
              <a:r>
                <a:rPr lang="ko-KR" altLang="en-US" sz="1400" dirty="0" smtClean="0"/>
                <a:t>에서 </a:t>
              </a:r>
              <a:r>
                <a:rPr lang="ko-KR" altLang="en-US" sz="1400" dirty="0" err="1" smtClean="0"/>
                <a:t>변숫값</a:t>
              </a:r>
              <a:r>
                <a:rPr lang="ko-KR" altLang="en-US" sz="1400" dirty="0" smtClean="0"/>
                <a:t> 안에 기본값으로써 초기화를 할 수 있습니다</a:t>
              </a:r>
              <a:r>
                <a:rPr lang="en-US" altLang="ko-KR" sz="1400" dirty="0" smtClean="0"/>
                <a:t>.</a:t>
              </a:r>
            </a:p>
            <a:p>
              <a:pPr marL="342900" indent="-342900">
                <a:buAutoNum type="circleNumDbPlain"/>
              </a:pPr>
              <a:r>
                <a:rPr lang="ko-KR" altLang="en-US" sz="1400" dirty="0" smtClean="0"/>
                <a:t>계속 반복하기를 이용함으로써 사진모양이 계속 변할 수 있도록 만들어 줍니다</a:t>
              </a:r>
              <a:r>
                <a:rPr lang="en-US" altLang="ko-KR" sz="1400" dirty="0" smtClean="0"/>
                <a:t>.</a:t>
              </a:r>
            </a:p>
            <a:p>
              <a:pPr marL="342900" indent="-342900">
                <a:buAutoNum type="circleNumDbPlain"/>
              </a:pPr>
              <a:r>
                <a:rPr lang="ko-KR" altLang="en-US" sz="1400" dirty="0" smtClean="0"/>
                <a:t>사진이 바뀌는 시간차를 변경할 수 있도록 시간차 </a:t>
              </a:r>
              <a:r>
                <a:rPr lang="ko-KR" altLang="en-US" sz="1400" dirty="0" err="1" smtClean="0"/>
                <a:t>변수값을</a:t>
              </a:r>
              <a:r>
                <a:rPr lang="ko-KR" altLang="en-US" sz="1400" dirty="0" smtClean="0"/>
                <a:t> 만들고 이 변수를 </a:t>
              </a:r>
              <a:r>
                <a:rPr lang="en-US" altLang="ko-KR" sz="1400" dirty="0" smtClean="0"/>
                <a:t>‘~</a:t>
              </a:r>
              <a:r>
                <a:rPr lang="ko-KR" altLang="en-US" sz="1400" dirty="0" smtClean="0"/>
                <a:t>초 기다리기</a:t>
              </a:r>
              <a:r>
                <a:rPr lang="en-US" altLang="ko-KR" sz="1400" dirty="0" smtClean="0"/>
                <a:t>＇</a:t>
              </a:r>
              <a:r>
                <a:rPr lang="ko-KR" altLang="en-US" sz="1400" dirty="0" smtClean="0"/>
                <a:t>블록에 사용합니다</a:t>
              </a:r>
              <a:r>
                <a:rPr lang="en-US" altLang="ko-KR" sz="1400" dirty="0" smtClean="0"/>
                <a:t>.</a:t>
              </a:r>
              <a:r>
                <a:rPr lang="ko-KR" altLang="en-US" sz="1400" dirty="0" smtClean="0"/>
                <a:t> </a:t>
              </a:r>
              <a:endParaRPr lang="en-US" altLang="ko-KR" sz="1400" dirty="0" smtClean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48007" y="241979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사진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오브젝트</a:t>
            </a:r>
            <a:endParaRPr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2" name="직사각형 1">
            <a:hlinkClick r:id="rId3"/>
          </p:cNvPr>
          <p:cNvSpPr/>
          <p:nvPr/>
        </p:nvSpPr>
        <p:spPr>
          <a:xfrm>
            <a:off x="10207919" y="668176"/>
            <a:ext cx="1605139" cy="2591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http://goo.gl/kDyZRt</a:t>
            </a:r>
            <a:endParaRPr lang="ko-KR" altLang="en-US" sz="11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111" y="1571107"/>
            <a:ext cx="3095625" cy="2762250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2216423" y="2253111"/>
            <a:ext cx="333375" cy="333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2216423" y="2696785"/>
            <a:ext cx="333375" cy="333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2795774" y="3563685"/>
            <a:ext cx="333375" cy="333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061" y="1248764"/>
            <a:ext cx="2414396" cy="3466266"/>
          </a:xfrm>
          <a:prstGeom prst="rect">
            <a:avLst/>
          </a:prstGeom>
        </p:spPr>
      </p:pic>
      <p:cxnSp>
        <p:nvCxnSpPr>
          <p:cNvPr id="31" name="직선 화살표 연결선 30"/>
          <p:cNvCxnSpPr/>
          <p:nvPr/>
        </p:nvCxnSpPr>
        <p:spPr>
          <a:xfrm>
            <a:off x="4110681" y="2479589"/>
            <a:ext cx="2372497" cy="12507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7" y="1248764"/>
            <a:ext cx="1421424" cy="1066068"/>
          </a:xfrm>
          <a:prstGeom prst="rect">
            <a:avLst/>
          </a:prstGeom>
        </p:spPr>
      </p:pic>
      <p:pic>
        <p:nvPicPr>
          <p:cNvPr id="25" name="_x557940896" descr="EMB00001d68af5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62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5</a:t>
            </a:r>
            <a:r>
              <a:rPr lang="en-US" altLang="ko-KR" sz="2800" b="1" dirty="0" smtClean="0"/>
              <a:t>. </a:t>
            </a:r>
            <a:r>
              <a:rPr lang="ko-KR" altLang="en-US" sz="2800" b="1" dirty="0"/>
              <a:t>사진으로 동영상 만들기</a:t>
            </a:r>
            <a:endParaRPr lang="en-US" altLang="ko-KR" sz="28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F286D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더 </a:t>
            </a:r>
            <a:r>
              <a:rPr lang="ko-KR" altLang="en-US" dirty="0"/>
              <a:t>나아가기 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0460" y="24018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엔트리봇</a:t>
            </a:r>
            <a:endParaRPr lang="ko-KR" altLang="en-US" dirty="0"/>
          </a:p>
        </p:txBody>
      </p:sp>
      <p:pic>
        <p:nvPicPr>
          <p:cNvPr id="28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662"/>
          <a:stretch/>
        </p:blipFill>
        <p:spPr>
          <a:xfrm>
            <a:off x="2236303" y="1439267"/>
            <a:ext cx="2436211" cy="2131046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2108200" y="4006610"/>
            <a:ext cx="8583271" cy="2381250"/>
            <a:chOff x="5964673" y="1405138"/>
            <a:chExt cx="8583271" cy="2381250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9086516" y="1639058"/>
              <a:ext cx="5461428" cy="1964470"/>
            </a:xfrm>
            <a:prstGeom prst="roundRect">
              <a:avLst/>
            </a:prstGeom>
            <a:solidFill>
              <a:srgbClr val="77ADF8">
                <a:alpha val="50000"/>
              </a:srgbClr>
            </a:solidFill>
            <a:ln w="38100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+mj-ea"/>
                <a:buAutoNum type="circleNumDbPlain"/>
              </a:pPr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4673" y="1405138"/>
              <a:ext cx="3000375" cy="2381250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974" y="1531325"/>
            <a:ext cx="3178446" cy="2014433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815833" y="2728454"/>
            <a:ext cx="789473" cy="839614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865414" y="1503203"/>
            <a:ext cx="333375" cy="333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4729622" y="2419798"/>
            <a:ext cx="333375" cy="333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1865413" y="3907155"/>
            <a:ext cx="333375" cy="333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81" y="1275833"/>
            <a:ext cx="874755" cy="10780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250181" y="4351064"/>
            <a:ext cx="52276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sz="1400" dirty="0" smtClean="0"/>
              <a:t>[</a:t>
            </a:r>
            <a:r>
              <a:rPr lang="ko-KR" altLang="en-US" sz="1400" dirty="0" smtClean="0"/>
              <a:t>오브젝트 추가</a:t>
            </a:r>
            <a:r>
              <a:rPr lang="en-US" altLang="ko-KR" sz="1400" dirty="0" smtClean="0"/>
              <a:t>]</a:t>
            </a:r>
            <a:r>
              <a:rPr lang="ko-KR" altLang="en-US" sz="1400" dirty="0" smtClean="0"/>
              <a:t>를 클릭하여 </a:t>
            </a:r>
            <a:r>
              <a:rPr lang="ko-KR" altLang="en-US" sz="1400" dirty="0" err="1" smtClean="0"/>
              <a:t>엔트리봇</a:t>
            </a:r>
            <a:r>
              <a:rPr lang="ko-KR" altLang="en-US" sz="1400" dirty="0" smtClean="0"/>
              <a:t> 오브젝트를 추가해봅시다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buAutoNum type="circleNumDbPlain"/>
            </a:pPr>
            <a:r>
              <a:rPr lang="ko-KR" altLang="en-US" sz="1400" dirty="0" err="1" smtClean="0"/>
              <a:t>엔트리봇</a:t>
            </a:r>
            <a:r>
              <a:rPr lang="ko-KR" altLang="en-US" sz="1400" dirty="0" smtClean="0"/>
              <a:t> 오브젝트를 화면에서 자연스럽게 나오게끔 배치합니다</a:t>
            </a:r>
            <a:r>
              <a:rPr lang="en-US" altLang="ko-KR" sz="1400" dirty="0" smtClean="0"/>
              <a:t>.</a:t>
            </a:r>
          </a:p>
          <a:p>
            <a:pPr marL="342900" indent="-342900">
              <a:buAutoNum type="circleNumDbPlain"/>
            </a:pPr>
            <a:r>
              <a:rPr lang="ko-KR" altLang="en-US" sz="1400" dirty="0" smtClean="0"/>
              <a:t>시작하기 버튼을 클릭하면 </a:t>
            </a:r>
            <a:r>
              <a:rPr lang="ko-KR" altLang="en-US" sz="1400" dirty="0" err="1" smtClean="0"/>
              <a:t>엔트리봇이</a:t>
            </a:r>
            <a:r>
              <a:rPr lang="ko-KR" altLang="en-US" sz="1400" dirty="0" smtClean="0"/>
              <a:t> 시간차 </a:t>
            </a:r>
            <a:r>
              <a:rPr lang="ko-KR" altLang="en-US" sz="1400" dirty="0" err="1" smtClean="0"/>
              <a:t>변숫값에</a:t>
            </a:r>
            <a:r>
              <a:rPr lang="ko-KR" altLang="en-US" sz="1400" dirty="0" smtClean="0"/>
              <a:t> 따라 모양이 바뀔 수 있도록 만듭니다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</p:txBody>
      </p:sp>
      <p:pic>
        <p:nvPicPr>
          <p:cNvPr id="22" name="_x557940896" descr="EMB00001d68af5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57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5</a:t>
            </a:r>
            <a:r>
              <a:rPr lang="en-US" altLang="ko-KR" sz="2800" b="1" dirty="0" smtClean="0"/>
              <a:t>. </a:t>
            </a:r>
            <a:r>
              <a:rPr lang="ko-KR" altLang="en-US" sz="2800" b="1" dirty="0"/>
              <a:t>사진으로 동영상 만들기</a:t>
            </a:r>
            <a:endParaRPr lang="en-US" altLang="ko-KR" sz="28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F286D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더 나아가기 ②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2237859" y="4362568"/>
            <a:ext cx="6354206" cy="1099117"/>
            <a:chOff x="8239124" y="1353818"/>
            <a:chExt cx="4966536" cy="3914465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8239124" y="1353818"/>
              <a:ext cx="3724276" cy="2894331"/>
            </a:xfrm>
            <a:prstGeom prst="roundRect">
              <a:avLst/>
            </a:prstGeom>
            <a:solidFill>
              <a:srgbClr val="77ADF8">
                <a:alpha val="50000"/>
              </a:srgbClr>
            </a:solidFill>
            <a:ln w="38100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317742" y="1529949"/>
              <a:ext cx="4887918" cy="3738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prstClr val="black"/>
                  </a:solidFill>
                </a:rPr>
                <a:t>위와 같은 블록을 추가합니다</a:t>
              </a:r>
              <a:r>
                <a:rPr lang="en-US" altLang="ko-KR" sz="1400" dirty="0" smtClean="0">
                  <a:solidFill>
                    <a:prstClr val="black"/>
                  </a:solidFill>
                </a:rPr>
                <a:t>.</a:t>
              </a:r>
            </a:p>
            <a:p>
              <a:r>
                <a:rPr lang="ko-KR" altLang="en-US" sz="1400" dirty="0" smtClean="0">
                  <a:solidFill>
                    <a:prstClr val="black"/>
                  </a:solidFill>
                </a:rPr>
                <a:t>위쪽 화살표 키를 눌렀을 때는 시간차를 증가시키고</a:t>
              </a:r>
              <a:endParaRPr lang="en-US" altLang="ko-KR" sz="1400" dirty="0" smtClean="0">
                <a:solidFill>
                  <a:prstClr val="black"/>
                </a:solidFill>
              </a:endParaRPr>
            </a:p>
            <a:p>
              <a:r>
                <a:rPr lang="ko-KR" altLang="en-US" sz="1400" dirty="0" smtClean="0">
                  <a:solidFill>
                    <a:prstClr val="black"/>
                  </a:solidFill>
                </a:rPr>
                <a:t>아래쪽 화살표 키를 눌렀을 때는 시간차를 감소시킵니다</a:t>
              </a:r>
              <a:r>
                <a:rPr lang="en-US" altLang="ko-KR" sz="1400" dirty="0" smtClean="0">
                  <a:solidFill>
                    <a:prstClr val="black"/>
                  </a:solidFill>
                </a:rPr>
                <a:t>.</a:t>
              </a:r>
            </a:p>
          </p:txBody>
        </p:sp>
      </p:grpSp>
      <p:pic>
        <p:nvPicPr>
          <p:cNvPr id="23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860" y="1428513"/>
            <a:ext cx="3333750" cy="26289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48007" y="241979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사진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오브젝트</a:t>
            </a:r>
            <a:endParaRPr lang="ko-KR" altLang="en-US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7" y="1248764"/>
            <a:ext cx="1421424" cy="1066068"/>
          </a:xfrm>
          <a:prstGeom prst="rect">
            <a:avLst/>
          </a:prstGeom>
        </p:spPr>
      </p:pic>
      <p:pic>
        <p:nvPicPr>
          <p:cNvPr id="16" name="_x557940896" descr="EMB00001d68af5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61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5</a:t>
            </a:r>
            <a:r>
              <a:rPr lang="en-US" altLang="ko-KR" sz="2800" b="1" dirty="0" smtClean="0"/>
              <a:t>. </a:t>
            </a:r>
            <a:r>
              <a:rPr lang="ko-KR" altLang="en-US" sz="2800" b="1" dirty="0"/>
              <a:t>사진으로 동영상 만들기</a:t>
            </a:r>
            <a:endParaRPr lang="en-US" altLang="ko-KR" sz="28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F286D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더 </a:t>
            </a:r>
            <a:r>
              <a:rPr lang="ko-KR" altLang="en-US" dirty="0"/>
              <a:t>나아가기 </a:t>
            </a:r>
            <a:r>
              <a:rPr lang="ko-KR" altLang="en-US" dirty="0" smtClean="0"/>
              <a:t>③</a:t>
            </a:r>
            <a:endParaRPr lang="ko-KR" altLang="en-US" dirty="0"/>
          </a:p>
        </p:txBody>
      </p:sp>
      <p:pic>
        <p:nvPicPr>
          <p:cNvPr id="2053" name="_x339007808" descr="EMB0000112816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37</a:t>
            </a:fld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2550124" y="4851896"/>
            <a:ext cx="9337075" cy="1258003"/>
            <a:chOff x="8179060" y="-1398412"/>
            <a:chExt cx="3724276" cy="3511735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8179060" y="-1398412"/>
              <a:ext cx="3724276" cy="2894331"/>
            </a:xfrm>
            <a:prstGeom prst="roundRect">
              <a:avLst/>
            </a:prstGeom>
            <a:solidFill>
              <a:srgbClr val="77ADF8">
                <a:alpha val="50000"/>
              </a:srgbClr>
            </a:solidFill>
            <a:ln w="38100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209535" y="-1151497"/>
              <a:ext cx="3660155" cy="3264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prstClr val="black"/>
                  </a:solidFill>
                </a:rPr>
                <a:t>동영상에 </a:t>
              </a:r>
              <a:r>
                <a:rPr lang="ko-KR" altLang="en-US" sz="1400" dirty="0" err="1">
                  <a:solidFill>
                    <a:prstClr val="black"/>
                  </a:solidFill>
                </a:rPr>
                <a:t>알</a:t>
              </a:r>
              <a:r>
                <a:rPr lang="ko-KR" altLang="en-US" sz="1400" dirty="0" err="1" smtClean="0">
                  <a:solidFill>
                    <a:prstClr val="black"/>
                  </a:solidFill>
                </a:rPr>
                <a:t>맞는</a:t>
              </a:r>
              <a:r>
                <a:rPr lang="ko-KR" altLang="en-US" sz="1400" dirty="0" smtClean="0">
                  <a:solidFill>
                    <a:prstClr val="black"/>
                  </a:solidFill>
                </a:rPr>
                <a:t> 소리를 선택합니다</a:t>
              </a:r>
              <a:r>
                <a:rPr lang="en-US" altLang="ko-KR" sz="1400" dirty="0" smtClean="0">
                  <a:solidFill>
                    <a:prstClr val="black"/>
                  </a:solidFill>
                </a:rPr>
                <a:t>.</a:t>
              </a:r>
            </a:p>
            <a:p>
              <a:r>
                <a:rPr lang="ko-KR" altLang="en-US" sz="1400" dirty="0" err="1" smtClean="0">
                  <a:solidFill>
                    <a:prstClr val="black"/>
                  </a:solidFill>
                </a:rPr>
                <a:t>엔트리에서</a:t>
              </a:r>
              <a:r>
                <a:rPr lang="ko-KR" altLang="en-US" sz="1400" dirty="0" smtClean="0">
                  <a:solidFill>
                    <a:prstClr val="black"/>
                  </a:solidFill>
                </a:rPr>
                <a:t> 제공하는 소리를 선택할 수도 있고 학생들이 직접 소리 파일을 </a:t>
              </a:r>
              <a:r>
                <a:rPr lang="ko-KR" altLang="en-US" sz="1400" dirty="0" err="1" smtClean="0">
                  <a:solidFill>
                    <a:prstClr val="black"/>
                  </a:solidFill>
                </a:rPr>
                <a:t>업로드하여</a:t>
              </a:r>
              <a:r>
                <a:rPr lang="ko-KR" altLang="en-US" sz="1400" dirty="0" smtClean="0">
                  <a:solidFill>
                    <a:prstClr val="black"/>
                  </a:solidFill>
                </a:rPr>
                <a:t> 선택할 수도 있습니다</a:t>
              </a:r>
              <a:r>
                <a:rPr lang="en-US" altLang="ko-KR" sz="1400" dirty="0" smtClean="0">
                  <a:solidFill>
                    <a:prstClr val="black"/>
                  </a:solidFill>
                </a:rPr>
                <a:t>.</a:t>
              </a:r>
            </a:p>
            <a:p>
              <a:r>
                <a:rPr lang="ko-KR" altLang="en-US" sz="1400" dirty="0" smtClean="0">
                  <a:solidFill>
                    <a:prstClr val="black"/>
                  </a:solidFill>
                </a:rPr>
                <a:t>예시에서는 자동차 경적소리로 선택했습니다</a:t>
              </a:r>
              <a:r>
                <a:rPr lang="en-US" altLang="ko-KR" sz="1400" dirty="0" smtClean="0">
                  <a:solidFill>
                    <a:prstClr val="black"/>
                  </a:solidFill>
                </a:rPr>
                <a:t>. </a:t>
              </a:r>
              <a:r>
                <a:rPr lang="ko-KR" altLang="en-US" sz="1400" dirty="0" smtClean="0">
                  <a:solidFill>
                    <a:prstClr val="black"/>
                  </a:solidFill>
                </a:rPr>
                <a:t>위와 같이 소리를 추가합니다</a:t>
              </a:r>
              <a:r>
                <a:rPr lang="en-US" altLang="ko-KR" sz="1400" dirty="0" smtClean="0">
                  <a:solidFill>
                    <a:prstClr val="black"/>
                  </a:solidFill>
                </a:rPr>
                <a:t>. </a:t>
              </a:r>
              <a:r>
                <a:rPr lang="ko-KR" altLang="en-US" sz="1400" dirty="0" smtClean="0">
                  <a:solidFill>
                    <a:prstClr val="black"/>
                  </a:solidFill>
                </a:rPr>
                <a:t>소리를 추가한 다음 자동차 경적소리가 </a:t>
              </a:r>
              <a:r>
                <a:rPr lang="en-US" altLang="ko-KR" sz="1400" dirty="0" smtClean="0">
                  <a:solidFill>
                    <a:prstClr val="black"/>
                  </a:solidFill>
                </a:rPr>
                <a:t>2</a:t>
              </a:r>
              <a:r>
                <a:rPr lang="ko-KR" altLang="en-US" sz="1400" dirty="0" smtClean="0">
                  <a:solidFill>
                    <a:prstClr val="black"/>
                  </a:solidFill>
                </a:rPr>
                <a:t>초마다 주기적으로 나타날 수 있도록 오른쪽 위와 같이 코드를 작성합니다</a:t>
              </a:r>
              <a:r>
                <a:rPr lang="en-US" altLang="ko-KR" sz="1400" dirty="0" smtClean="0">
                  <a:solidFill>
                    <a:prstClr val="black"/>
                  </a:solidFill>
                </a:rPr>
                <a:t>. </a:t>
              </a:r>
            </a:p>
            <a:p>
              <a:endParaRPr lang="en-US" altLang="ko-KR" sz="1400" dirty="0">
                <a:solidFill>
                  <a:prstClr val="black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125" y="1162336"/>
            <a:ext cx="4977307" cy="35301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2550" y="1485135"/>
            <a:ext cx="3838575" cy="23622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48007" y="241979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사진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오브젝트</a:t>
            </a:r>
            <a:endParaRPr lang="ko-KR" altLang="en-US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7" y="1248764"/>
            <a:ext cx="1421424" cy="1066068"/>
          </a:xfrm>
          <a:prstGeom prst="rect">
            <a:avLst/>
          </a:prstGeom>
        </p:spPr>
      </p:pic>
      <p:pic>
        <p:nvPicPr>
          <p:cNvPr id="18" name="_x557940896" descr="EMB00001d68af5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24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6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자동 기사 작성 로봇</a:t>
            </a:r>
            <a:endParaRPr lang="en-US" altLang="ko-KR" sz="28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77AD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만들기</a:t>
            </a:r>
            <a:endParaRPr lang="ko-KR" altLang="en-US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1562534" y="4956989"/>
            <a:ext cx="9303174" cy="1485085"/>
            <a:chOff x="8239124" y="1353818"/>
            <a:chExt cx="3724276" cy="2894331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239124" y="1353818"/>
              <a:ext cx="3724276" cy="2894331"/>
            </a:xfrm>
            <a:prstGeom prst="roundRect">
              <a:avLst/>
            </a:prstGeom>
            <a:solidFill>
              <a:srgbClr val="77ADF8">
                <a:alpha val="50000"/>
              </a:srgbClr>
            </a:solidFill>
            <a:ln w="38100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85130" y="1473364"/>
              <a:ext cx="3626264" cy="2279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프로젝트를 만들기 전에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일단 가장 먼저 프로젝트 </a:t>
              </a:r>
              <a:r>
                <a:rPr lang="ko-KR" altLang="en-US" sz="1400" dirty="0" err="1" smtClean="0"/>
                <a:t>셋팅을</a:t>
              </a:r>
              <a:r>
                <a:rPr lang="ko-KR" altLang="en-US" sz="1400" dirty="0" smtClean="0"/>
                <a:t> 합니다</a:t>
              </a:r>
              <a:r>
                <a:rPr lang="en-US" altLang="ko-KR" sz="1400" dirty="0" smtClean="0"/>
                <a:t>. </a:t>
              </a:r>
              <a:r>
                <a:rPr lang="ko-KR" altLang="en-US" sz="1400" dirty="0" smtClean="0"/>
                <a:t>필요한 변수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신호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오브젝트들을 준비합니다</a:t>
              </a:r>
              <a:r>
                <a:rPr lang="en-US" altLang="ko-KR" sz="1400" dirty="0" smtClean="0"/>
                <a:t>.</a:t>
              </a:r>
            </a:p>
            <a:p>
              <a:pPr marL="342900" indent="-342900">
                <a:buFont typeface="+mj-ea"/>
                <a:buAutoNum type="circleNumDbPlain"/>
              </a:pPr>
              <a:r>
                <a:rPr lang="ko-KR" altLang="en-US" sz="1400" dirty="0" smtClean="0"/>
                <a:t>변수를 생성합니다</a:t>
              </a:r>
              <a:r>
                <a:rPr lang="en-US" altLang="ko-KR" sz="1400" dirty="0" smtClean="0"/>
                <a:t>. </a:t>
              </a:r>
              <a:r>
                <a:rPr lang="ko-KR" altLang="en-US" sz="1400" dirty="0" smtClean="0"/>
                <a:t>변수는 총 </a:t>
              </a:r>
              <a:r>
                <a:rPr lang="en-US" altLang="ko-KR" sz="1400" dirty="0" smtClean="0"/>
                <a:t>6</a:t>
              </a:r>
              <a:r>
                <a:rPr lang="ko-KR" altLang="en-US" sz="1400" dirty="0" smtClean="0"/>
                <a:t>개로 기자 이름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우수 선수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경기장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스코어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진 팀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이긴 팀이 해당됩니다</a:t>
              </a:r>
              <a:r>
                <a:rPr lang="en-US" altLang="ko-KR" sz="1400" dirty="0" smtClean="0"/>
                <a:t>.</a:t>
              </a:r>
            </a:p>
            <a:p>
              <a:pPr marL="342900" indent="-342900">
                <a:buAutoNum type="circleNumDbPlain"/>
              </a:pPr>
              <a:r>
                <a:rPr lang="ko-KR" altLang="en-US" sz="1400" dirty="0" smtClean="0"/>
                <a:t>신호를 생성합니다</a:t>
              </a:r>
              <a:r>
                <a:rPr lang="en-US" altLang="ko-KR" sz="1400" dirty="0" smtClean="0"/>
                <a:t>. </a:t>
              </a:r>
              <a:r>
                <a:rPr lang="ko-KR" altLang="en-US" sz="1400" dirty="0" smtClean="0"/>
                <a:t>신호는 단 </a:t>
              </a:r>
              <a:r>
                <a:rPr lang="en-US" altLang="ko-KR" sz="1400" dirty="0" smtClean="0"/>
                <a:t>1</a:t>
              </a:r>
              <a:r>
                <a:rPr lang="ko-KR" altLang="en-US" sz="1400" dirty="0" smtClean="0"/>
                <a:t>개로 기사 쓰기가 해당됩니다</a:t>
              </a:r>
              <a:r>
                <a:rPr lang="en-US" altLang="ko-KR" sz="1400" dirty="0" smtClean="0"/>
                <a:t>.</a:t>
              </a:r>
            </a:p>
            <a:p>
              <a:pPr marL="342900" indent="-342900">
                <a:buAutoNum type="circleNumDbPlain"/>
              </a:pPr>
              <a:r>
                <a:rPr lang="ko-KR" altLang="en-US" sz="1400" dirty="0" smtClean="0"/>
                <a:t>오브젝트들을 추가해줍니다</a:t>
              </a:r>
              <a:r>
                <a:rPr lang="en-US" altLang="ko-KR" sz="1400" dirty="0" smtClean="0"/>
                <a:t>. </a:t>
              </a:r>
              <a:r>
                <a:rPr lang="ko-KR" altLang="en-US" sz="1400" dirty="0" err="1" smtClean="0"/>
                <a:t>기사써주는로봇과</a:t>
              </a:r>
              <a:r>
                <a:rPr lang="ko-KR" altLang="en-US" sz="1400" dirty="0" smtClean="0"/>
                <a:t> 책은 </a:t>
              </a:r>
              <a:r>
                <a:rPr lang="ko-KR" altLang="en-US" sz="1400" dirty="0" err="1" smtClean="0"/>
                <a:t>엔트리에서</a:t>
              </a:r>
              <a:r>
                <a:rPr lang="ko-KR" altLang="en-US" sz="1400" dirty="0" smtClean="0"/>
                <a:t> 제공하는 기본 오브젝트에서 추가를 하고 </a:t>
              </a:r>
              <a:r>
                <a:rPr lang="ko-KR" altLang="en-US" sz="1400" dirty="0" err="1" smtClean="0"/>
                <a:t>싸커</a:t>
              </a:r>
              <a:r>
                <a:rPr lang="ko-KR" altLang="en-US" sz="1400" dirty="0" smtClean="0"/>
                <a:t> 매거진과 내용은 </a:t>
              </a:r>
              <a:r>
                <a:rPr lang="en-US" altLang="ko-KR" sz="1400" dirty="0" smtClean="0"/>
                <a:t>[</a:t>
              </a:r>
              <a:r>
                <a:rPr lang="ko-KR" altLang="en-US" sz="1400" dirty="0" smtClean="0"/>
                <a:t>오브젝트 추가</a:t>
              </a:r>
              <a:r>
                <a:rPr lang="en-US" altLang="ko-KR" sz="1400" dirty="0" smtClean="0"/>
                <a:t>] – [</a:t>
              </a:r>
              <a:r>
                <a:rPr lang="ko-KR" altLang="en-US" sz="1400" dirty="0" err="1" smtClean="0"/>
                <a:t>글상자</a:t>
              </a:r>
              <a:r>
                <a:rPr lang="en-US" altLang="ko-KR" sz="1400" dirty="0" smtClean="0"/>
                <a:t>]</a:t>
              </a:r>
              <a:r>
                <a:rPr lang="ko-KR" altLang="en-US" sz="1400" dirty="0" smtClean="0"/>
                <a:t>에서 추가합니다</a:t>
              </a:r>
              <a:r>
                <a:rPr lang="en-US" altLang="ko-KR" sz="1400" dirty="0" smtClean="0"/>
                <a:t>.</a:t>
              </a:r>
            </a:p>
          </p:txBody>
        </p:sp>
      </p:grp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2" name="직사각형 1">
            <a:hlinkClick r:id="rId3"/>
          </p:cNvPr>
          <p:cNvSpPr/>
          <p:nvPr/>
        </p:nvSpPr>
        <p:spPr>
          <a:xfrm>
            <a:off x="10207919" y="668176"/>
            <a:ext cx="1605139" cy="2591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sz="1100" dirty="0"/>
              <a:t>http://goo.gl/DKbfQu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772" y="1254253"/>
            <a:ext cx="1907647" cy="3499515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1717418" y="1204002"/>
            <a:ext cx="333375" cy="333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9815512" y="3277884"/>
            <a:ext cx="333375" cy="333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262" y="1356939"/>
            <a:ext cx="4492979" cy="34984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2300" y="1470977"/>
            <a:ext cx="1984081" cy="1271986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3992635" y="1206191"/>
            <a:ext cx="333375" cy="333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6438574" y="1205374"/>
            <a:ext cx="333375" cy="333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5" name="_x557940896" descr="EMB00001d68af5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89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6</a:t>
            </a:r>
            <a:r>
              <a:rPr lang="en-US" altLang="ko-KR" sz="2800" b="1" dirty="0" smtClean="0"/>
              <a:t>. </a:t>
            </a:r>
            <a:r>
              <a:rPr lang="ko-KR" altLang="en-US" sz="2800" b="1" dirty="0"/>
              <a:t>자동 기사 작성 로봇</a:t>
            </a:r>
            <a:endParaRPr lang="en-US" altLang="ko-KR" sz="28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-38705" y="3490689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기사를 써주는 로봇</a:t>
            </a:r>
            <a:endParaRPr lang="ko-KR" altLang="en-US" dirty="0"/>
          </a:p>
        </p:txBody>
      </p:sp>
      <p:pic>
        <p:nvPicPr>
          <p:cNvPr id="28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2371374" y="4142688"/>
            <a:ext cx="4455397" cy="2151019"/>
          </a:xfrm>
          <a:prstGeom prst="roundRect">
            <a:avLst/>
          </a:prstGeom>
          <a:solidFill>
            <a:srgbClr val="77ADF8">
              <a:alpha val="50000"/>
            </a:srgbClr>
          </a:solidFill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ea"/>
              <a:buAutoNum type="circleNumDbPlain"/>
            </a:pP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2654273" y="1250838"/>
            <a:ext cx="333375" cy="333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6218988" y="1250838"/>
            <a:ext cx="333375" cy="333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391513" y="4407596"/>
            <a:ext cx="43635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400" dirty="0" smtClean="0"/>
              <a:t>프로그램이 시작되면 기사에 필요한 </a:t>
            </a:r>
            <a:r>
              <a:rPr lang="ko-KR" altLang="en-US" sz="1400" dirty="0" err="1" smtClean="0"/>
              <a:t>키워들이</a:t>
            </a:r>
            <a:r>
              <a:rPr lang="ko-KR" altLang="en-US" sz="1400" dirty="0" smtClean="0"/>
              <a:t> 보이지 않도록 변수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대답을 숨깁니다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숨긴 후에 자동기사로봇이 </a:t>
            </a:r>
            <a:r>
              <a:rPr lang="en-US" altLang="ko-KR" sz="1400" dirty="0" smtClean="0"/>
              <a:t>“</a:t>
            </a:r>
            <a:r>
              <a:rPr lang="ko-KR" altLang="en-US" sz="1400" dirty="0"/>
              <a:t>자동으로 축구기사를 쓰는 로봇입니다</a:t>
            </a:r>
            <a:r>
              <a:rPr lang="en-US" altLang="ko-KR" sz="1400" dirty="0"/>
              <a:t>. </a:t>
            </a:r>
            <a:r>
              <a:rPr lang="ko-KR" altLang="en-US" sz="1400" dirty="0" smtClean="0"/>
              <a:t>클릭해주세요</a:t>
            </a:r>
            <a:r>
              <a:rPr lang="en-US" altLang="ko-KR" sz="1400" dirty="0" smtClean="0"/>
              <a:t>”</a:t>
            </a:r>
            <a:r>
              <a:rPr lang="ko-KR" altLang="en-US" sz="1400" dirty="0" smtClean="0"/>
              <a:t>라고 </a:t>
            </a:r>
            <a:r>
              <a:rPr lang="ko-KR" altLang="en-US" sz="1400" dirty="0" err="1" smtClean="0"/>
              <a:t>안내멘트를</a:t>
            </a:r>
            <a:r>
              <a:rPr lang="ko-KR" altLang="en-US" sz="1400" dirty="0" smtClean="0"/>
              <a:t> 말합니다</a:t>
            </a:r>
            <a:r>
              <a:rPr lang="en-US" altLang="ko-KR" sz="1400" dirty="0" smtClean="0"/>
              <a:t>.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dirty="0" smtClean="0"/>
              <a:t>각각의 변수에 </a:t>
            </a:r>
            <a:r>
              <a:rPr lang="ko-KR" altLang="en-US" sz="1400" dirty="0" err="1" smtClean="0"/>
              <a:t>알맞는</a:t>
            </a:r>
            <a:r>
              <a:rPr lang="ko-KR" altLang="en-US" sz="1400" dirty="0" smtClean="0"/>
              <a:t> 핵심키워드를 </a:t>
            </a:r>
            <a:r>
              <a:rPr lang="ko-KR" altLang="en-US" sz="1400" dirty="0" err="1" smtClean="0"/>
              <a:t>입력받습니다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입력을 다 받고 나면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기사 쓰기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신호를 보냅니다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1" y="1425194"/>
            <a:ext cx="1051620" cy="19892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772" y="1323074"/>
            <a:ext cx="2906589" cy="383293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095" y="1608322"/>
            <a:ext cx="3230893" cy="2306895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77AD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27" name="직사각형 26">
            <a:hlinkClick r:id="rId6"/>
          </p:cNvPr>
          <p:cNvSpPr/>
          <p:nvPr/>
        </p:nvSpPr>
        <p:spPr>
          <a:xfrm>
            <a:off x="10207919" y="668176"/>
            <a:ext cx="1605139" cy="2591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sz="1100" dirty="0"/>
              <a:t>http://goo.gl/DKbfQu</a:t>
            </a:r>
          </a:p>
        </p:txBody>
      </p:sp>
      <p:pic>
        <p:nvPicPr>
          <p:cNvPr id="19" name="_x557940896" descr="EMB00001d68af5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57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1</a:t>
            </a:r>
            <a:r>
              <a:rPr lang="en-US" altLang="ko-KR" sz="2800" b="1" dirty="0" smtClean="0"/>
              <a:t>. </a:t>
            </a:r>
            <a:r>
              <a:rPr lang="ko-KR" altLang="en-US" sz="2800" b="1" dirty="0"/>
              <a:t>컴퓨터로 숫자 정보를 표현하는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602" y="1359807"/>
            <a:ext cx="8314796" cy="4576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_x557940896" descr="EMB00001d68af5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39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6</a:t>
            </a:r>
            <a:r>
              <a:rPr lang="en-US" altLang="ko-KR" sz="2800" b="1" dirty="0" smtClean="0"/>
              <a:t>. </a:t>
            </a:r>
            <a:r>
              <a:rPr lang="ko-KR" altLang="en-US" sz="2800" b="1" dirty="0"/>
              <a:t>자동 기사 작성 로봇</a:t>
            </a:r>
            <a:endParaRPr lang="en-US" altLang="ko-KR" sz="28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0" y="3210602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기사 내용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글상자</a:t>
            </a:r>
            <a:r>
              <a:rPr lang="ko-KR" altLang="en-US" dirty="0" smtClean="0"/>
              <a:t> 오브젝트</a:t>
            </a:r>
            <a:endParaRPr lang="en-US" altLang="ko-KR" dirty="0" smtClean="0"/>
          </a:p>
        </p:txBody>
      </p:sp>
      <p:pic>
        <p:nvPicPr>
          <p:cNvPr id="28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2485135" y="5289636"/>
            <a:ext cx="8729940" cy="556563"/>
          </a:xfrm>
          <a:prstGeom prst="roundRect">
            <a:avLst/>
          </a:prstGeom>
          <a:solidFill>
            <a:srgbClr val="77ADF8">
              <a:alpha val="50000"/>
            </a:srgbClr>
          </a:solidFill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ea"/>
              <a:buAutoNum type="circleNumDbPlain"/>
            </a:pP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2654273" y="1250838"/>
            <a:ext cx="333375" cy="333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568019" y="5322979"/>
            <a:ext cx="8647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sz="1400" dirty="0" smtClean="0"/>
              <a:t>‘</a:t>
            </a:r>
            <a:r>
              <a:rPr lang="ko-KR" altLang="en-US" sz="1400" dirty="0" smtClean="0"/>
              <a:t>기사 쓰기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신호를 받으면 기사 내용을 </a:t>
            </a:r>
            <a:r>
              <a:rPr lang="ko-KR" altLang="en-US" sz="1400" dirty="0" err="1" smtClean="0"/>
              <a:t>글상자를</a:t>
            </a:r>
            <a:r>
              <a:rPr lang="ko-KR" altLang="en-US" sz="1400" dirty="0" smtClean="0"/>
              <a:t> 통해 출력합니다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글상자</a:t>
            </a:r>
            <a:r>
              <a:rPr lang="ko-KR" altLang="en-US" sz="1400" dirty="0" smtClean="0"/>
              <a:t> 안에 내용을 구성할 때 키워드가 아닌 것은 문자열로 그대로 출력하고 키워드에 해당하는 것은 </a:t>
            </a:r>
            <a:r>
              <a:rPr lang="ko-KR" altLang="en-US" sz="1400" dirty="0" err="1" smtClean="0"/>
              <a:t>변수값을</a:t>
            </a:r>
            <a:r>
              <a:rPr lang="ko-KR" altLang="en-US" sz="1400" dirty="0" smtClean="0"/>
              <a:t> 넣음으로써 출력합니다</a:t>
            </a:r>
            <a:r>
              <a:rPr lang="en-US" altLang="ko-KR" sz="1400" dirty="0" smtClean="0"/>
              <a:t>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651" y="1124564"/>
            <a:ext cx="2496696" cy="40240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36" y="2288882"/>
            <a:ext cx="1619250" cy="847725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77AD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21" name="직사각형 20">
            <a:hlinkClick r:id="rId5"/>
          </p:cNvPr>
          <p:cNvSpPr/>
          <p:nvPr/>
        </p:nvSpPr>
        <p:spPr>
          <a:xfrm>
            <a:off x="10207919" y="668176"/>
            <a:ext cx="1605139" cy="2591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sz="1100" dirty="0"/>
              <a:t>http://goo.gl/DKbfQu</a:t>
            </a:r>
          </a:p>
        </p:txBody>
      </p:sp>
      <p:pic>
        <p:nvPicPr>
          <p:cNvPr id="17" name="_x557940896" descr="EMB00001d68af5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12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6</a:t>
            </a:r>
            <a:r>
              <a:rPr lang="en-US" altLang="ko-KR" sz="2800" b="1" dirty="0" smtClean="0"/>
              <a:t>. </a:t>
            </a:r>
            <a:r>
              <a:rPr lang="ko-KR" altLang="en-US" sz="2800" b="1" dirty="0"/>
              <a:t>자동 기사 작성 로봇</a:t>
            </a:r>
            <a:endParaRPr lang="en-US" altLang="ko-KR" sz="28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F286D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더 </a:t>
            </a:r>
            <a:r>
              <a:rPr lang="ko-KR" altLang="en-US" dirty="0"/>
              <a:t>나아가기 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3210602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기사 내용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글상자</a:t>
            </a:r>
            <a:r>
              <a:rPr lang="ko-KR" altLang="en-US" dirty="0" smtClean="0"/>
              <a:t> 오브젝트</a:t>
            </a:r>
            <a:endParaRPr lang="en-US" altLang="ko-KR" dirty="0" smtClean="0"/>
          </a:p>
        </p:txBody>
      </p:sp>
      <p:pic>
        <p:nvPicPr>
          <p:cNvPr id="28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3152400" y="5074416"/>
            <a:ext cx="8347622" cy="556563"/>
          </a:xfrm>
          <a:prstGeom prst="roundRect">
            <a:avLst/>
          </a:prstGeom>
          <a:solidFill>
            <a:srgbClr val="77ADF8">
              <a:alpha val="50000"/>
            </a:srgbClr>
          </a:solidFill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ea"/>
              <a:buAutoNum type="circleNumDbPlain"/>
            </a:pP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235284" y="5107759"/>
            <a:ext cx="8376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[</a:t>
            </a:r>
            <a:r>
              <a:rPr lang="ko-KR" altLang="en-US" sz="1400" dirty="0" err="1" smtClean="0"/>
              <a:t>글상자</a:t>
            </a:r>
            <a:r>
              <a:rPr lang="en-US" altLang="ko-KR" sz="1400" dirty="0" smtClean="0"/>
              <a:t>]</a:t>
            </a:r>
            <a:r>
              <a:rPr lang="ko-KR" altLang="en-US" sz="1400" dirty="0" smtClean="0"/>
              <a:t>탭에서 글씨체를 조절할 수 있다</a:t>
            </a:r>
            <a:r>
              <a:rPr lang="en-US" altLang="ko-KR" sz="1400" dirty="0" smtClean="0"/>
              <a:t>. [</a:t>
            </a:r>
            <a:r>
              <a:rPr lang="ko-KR" altLang="en-US" sz="1400" dirty="0" err="1" smtClean="0"/>
              <a:t>글상자</a:t>
            </a:r>
            <a:r>
              <a:rPr lang="en-US" altLang="ko-KR" sz="1400" dirty="0" smtClean="0"/>
              <a:t>]</a:t>
            </a:r>
            <a:r>
              <a:rPr lang="ko-KR" altLang="en-US" sz="1400" dirty="0" smtClean="0"/>
              <a:t>탭에서는 글씨체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굵기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글씨색깔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글씨배경색깔 등을 바꿀 수 있습니다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36" y="2288882"/>
            <a:ext cx="1619250" cy="8477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019" y="1834692"/>
            <a:ext cx="4625883" cy="284336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737538" y="2509331"/>
            <a:ext cx="1029729" cy="146834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534" y="1894674"/>
            <a:ext cx="4646178" cy="2783385"/>
          </a:xfrm>
          <a:prstGeom prst="rect">
            <a:avLst/>
          </a:prstGeom>
        </p:spPr>
      </p:pic>
      <p:pic>
        <p:nvPicPr>
          <p:cNvPr id="17" name="_x557940896" descr="EMB00001d68af5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11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6</a:t>
            </a:r>
            <a:r>
              <a:rPr lang="en-US" altLang="ko-KR" sz="2800" b="1" dirty="0" smtClean="0"/>
              <a:t>. </a:t>
            </a:r>
            <a:r>
              <a:rPr lang="ko-KR" altLang="en-US" sz="2800" b="1" dirty="0"/>
              <a:t>자동 기사 작성 로봇</a:t>
            </a:r>
            <a:endParaRPr lang="en-US" altLang="ko-KR" sz="28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F286D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더 </a:t>
            </a:r>
            <a:r>
              <a:rPr lang="ko-KR" altLang="en-US" dirty="0"/>
              <a:t>나아가기 </a:t>
            </a:r>
            <a:r>
              <a:rPr lang="ko-KR" altLang="en-US" dirty="0" smtClean="0"/>
              <a:t>②</a:t>
            </a:r>
            <a:endParaRPr lang="ko-KR" altLang="en-US" dirty="0"/>
          </a:p>
        </p:txBody>
      </p:sp>
      <p:pic>
        <p:nvPicPr>
          <p:cNvPr id="2053" name="_x339007808" descr="EMB0000112816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2286512" y="4637498"/>
            <a:ext cx="9337075" cy="371108"/>
            <a:chOff x="8179060" y="-1398412"/>
            <a:chExt cx="3724276" cy="2894331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8179060" y="-1398412"/>
              <a:ext cx="3724276" cy="2894331"/>
            </a:xfrm>
            <a:prstGeom prst="roundRect">
              <a:avLst/>
            </a:prstGeom>
            <a:solidFill>
              <a:srgbClr val="77ADF8">
                <a:alpha val="50000"/>
              </a:srgbClr>
            </a:solidFill>
            <a:ln w="38100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209535" y="-1151498"/>
              <a:ext cx="3660155" cy="240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prstClr val="black"/>
                  </a:solidFill>
                </a:rPr>
                <a:t>기사내용을 지울 때 </a:t>
              </a:r>
              <a:r>
                <a:rPr lang="en-US" altLang="ko-KR" sz="1400" dirty="0" smtClean="0">
                  <a:solidFill>
                    <a:prstClr val="black"/>
                  </a:solidFill>
                </a:rPr>
                <a:t>‘</a:t>
              </a:r>
              <a:r>
                <a:rPr lang="ko-KR" altLang="en-US" sz="1400" dirty="0" smtClean="0">
                  <a:solidFill>
                    <a:prstClr val="black"/>
                  </a:solidFill>
                </a:rPr>
                <a:t>스페이스 키</a:t>
              </a:r>
              <a:r>
                <a:rPr lang="en-US" altLang="ko-KR" sz="1400" dirty="0" smtClean="0">
                  <a:solidFill>
                    <a:prstClr val="black"/>
                  </a:solidFill>
                </a:rPr>
                <a:t>’</a:t>
              </a:r>
              <a:r>
                <a:rPr lang="ko-KR" altLang="en-US" sz="1400" dirty="0" smtClean="0">
                  <a:solidFill>
                    <a:prstClr val="black"/>
                  </a:solidFill>
                </a:rPr>
                <a:t>를 누르면 </a:t>
              </a:r>
              <a:r>
                <a:rPr lang="ko-KR" altLang="en-US" sz="1400" dirty="0" err="1" smtClean="0">
                  <a:solidFill>
                    <a:prstClr val="black"/>
                  </a:solidFill>
                </a:rPr>
                <a:t>글상자안에</a:t>
              </a:r>
              <a:r>
                <a:rPr lang="ko-KR" altLang="en-US" sz="1400" dirty="0" smtClean="0">
                  <a:solidFill>
                    <a:prstClr val="black"/>
                  </a:solidFill>
                </a:rPr>
                <a:t> 있는 텍스트가 모두 지워지도록 만듭니다</a:t>
              </a:r>
              <a:r>
                <a:rPr lang="en-US" altLang="ko-KR" sz="1400" dirty="0" smtClean="0">
                  <a:solidFill>
                    <a:prstClr val="black"/>
                  </a:solidFill>
                </a:rPr>
                <a:t>.</a:t>
              </a:r>
              <a:r>
                <a:rPr lang="ko-KR" altLang="en-US" sz="1400" dirty="0" smtClean="0">
                  <a:solidFill>
                    <a:prstClr val="black"/>
                  </a:solidFill>
                </a:rPr>
                <a:t> </a:t>
              </a:r>
              <a:endParaRPr lang="en-US" altLang="ko-KR" sz="1400" dirty="0">
                <a:solidFill>
                  <a:prstClr val="black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262" y="1918743"/>
            <a:ext cx="2105025" cy="1057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359" y="2463948"/>
            <a:ext cx="3076060" cy="17382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rcRect t="6906"/>
          <a:stretch/>
        </p:blipFill>
        <p:spPr>
          <a:xfrm>
            <a:off x="7717385" y="2415722"/>
            <a:ext cx="3122903" cy="1742731"/>
          </a:xfrm>
          <a:prstGeom prst="rect">
            <a:avLst/>
          </a:prstGeom>
        </p:spPr>
      </p:pic>
      <p:sp>
        <p:nvSpPr>
          <p:cNvPr id="14" name="아래로 구부러진 화살표 13"/>
          <p:cNvSpPr/>
          <p:nvPr/>
        </p:nvSpPr>
        <p:spPr>
          <a:xfrm>
            <a:off x="4093389" y="1891160"/>
            <a:ext cx="5404838" cy="524562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_x557940896" descr="EMB00001d68af5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0" y="3210602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기사 내용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글상자</a:t>
            </a:r>
            <a:r>
              <a:rPr lang="ko-KR" altLang="en-US" dirty="0" smtClean="0"/>
              <a:t> 오브젝트</a:t>
            </a:r>
            <a:endParaRPr lang="en-US" altLang="ko-KR" dirty="0" smtClean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836" y="2288882"/>
            <a:ext cx="16192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9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6</a:t>
            </a:r>
            <a:r>
              <a:rPr lang="en-US" altLang="ko-KR" sz="2800" b="1" dirty="0" smtClean="0"/>
              <a:t>. </a:t>
            </a:r>
            <a:r>
              <a:rPr lang="ko-KR" altLang="en-US" sz="2800" b="1" dirty="0"/>
              <a:t>자동 기사 작성 로봇</a:t>
            </a:r>
            <a:endParaRPr lang="en-US" altLang="ko-KR" sz="28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F286D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더 </a:t>
            </a:r>
            <a:r>
              <a:rPr lang="ko-KR" altLang="en-US" dirty="0"/>
              <a:t>나아가기 ③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2326051" y="4597047"/>
            <a:ext cx="9627052" cy="1388494"/>
            <a:chOff x="8239124" y="1353818"/>
            <a:chExt cx="4966536" cy="3574150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8239124" y="1353818"/>
              <a:ext cx="3724276" cy="2894331"/>
            </a:xfrm>
            <a:prstGeom prst="roundRect">
              <a:avLst/>
            </a:prstGeom>
            <a:solidFill>
              <a:srgbClr val="77ADF8">
                <a:alpha val="50000"/>
              </a:srgbClr>
            </a:solidFill>
            <a:ln w="38100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39124" y="1529950"/>
              <a:ext cx="4966536" cy="3398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prstClr val="black"/>
                  </a:solidFill>
                </a:rPr>
                <a:t>[</a:t>
              </a:r>
              <a:r>
                <a:rPr lang="ko-KR" altLang="en-US" sz="1400" dirty="0" smtClean="0">
                  <a:solidFill>
                    <a:prstClr val="black"/>
                  </a:solidFill>
                </a:rPr>
                <a:t>계산</a:t>
              </a:r>
              <a:r>
                <a:rPr lang="en-US" altLang="ko-KR" sz="1400" dirty="0" smtClean="0">
                  <a:solidFill>
                    <a:prstClr val="black"/>
                  </a:solidFill>
                </a:rPr>
                <a:t>]</a:t>
              </a:r>
              <a:r>
                <a:rPr lang="ko-KR" altLang="en-US" sz="1400" dirty="0" smtClean="0">
                  <a:solidFill>
                    <a:prstClr val="black"/>
                  </a:solidFill>
                </a:rPr>
                <a:t>탭에 있는 </a:t>
              </a:r>
              <a:r>
                <a:rPr lang="en-US" altLang="ko-KR" sz="1400" dirty="0" smtClean="0">
                  <a:solidFill>
                    <a:prstClr val="black"/>
                  </a:solidFill>
                </a:rPr>
                <a:t>‘</a:t>
              </a:r>
              <a:r>
                <a:rPr lang="ko-KR" altLang="en-US" sz="1400" dirty="0" smtClean="0">
                  <a:solidFill>
                    <a:prstClr val="black"/>
                  </a:solidFill>
                </a:rPr>
                <a:t>현재온도</a:t>
              </a:r>
              <a:r>
                <a:rPr lang="en-US" altLang="ko-KR" sz="1400" dirty="0" smtClean="0">
                  <a:solidFill>
                    <a:prstClr val="black"/>
                  </a:solidFill>
                </a:rPr>
                <a:t>’, ‘</a:t>
              </a:r>
              <a:r>
                <a:rPr lang="ko-KR" altLang="en-US" sz="1400" dirty="0" smtClean="0">
                  <a:solidFill>
                    <a:prstClr val="black"/>
                  </a:solidFill>
                </a:rPr>
                <a:t>현재 월</a:t>
              </a:r>
              <a:r>
                <a:rPr lang="en-US" altLang="ko-KR" sz="1400" dirty="0" smtClean="0">
                  <a:solidFill>
                    <a:prstClr val="black"/>
                  </a:solidFill>
                </a:rPr>
                <a:t>‘, ‘</a:t>
              </a:r>
              <a:r>
                <a:rPr lang="ko-KR" altLang="en-US" sz="1400" dirty="0" smtClean="0">
                  <a:solidFill>
                    <a:prstClr val="black"/>
                  </a:solidFill>
                </a:rPr>
                <a:t>현재 일</a:t>
              </a:r>
              <a:r>
                <a:rPr lang="en-US" altLang="ko-KR" sz="1400" dirty="0" smtClean="0">
                  <a:solidFill>
                    <a:prstClr val="black"/>
                  </a:solidFill>
                </a:rPr>
                <a:t>’</a:t>
              </a:r>
              <a:r>
                <a:rPr lang="ko-KR" altLang="en-US" sz="1400" dirty="0" smtClean="0">
                  <a:solidFill>
                    <a:prstClr val="black"/>
                  </a:solidFill>
                </a:rPr>
                <a:t>블록들을 이용하여 날짜를 추가합니다</a:t>
              </a:r>
              <a:r>
                <a:rPr lang="en-US" altLang="ko-KR" sz="1400" dirty="0" smtClean="0">
                  <a:solidFill>
                    <a:prstClr val="black"/>
                  </a:solidFill>
                </a:rPr>
                <a:t>.</a:t>
              </a:r>
            </a:p>
            <a:p>
              <a:endParaRPr lang="en-US" altLang="ko-KR" sz="1400" dirty="0" smtClean="0">
                <a:solidFill>
                  <a:prstClr val="black"/>
                </a:solidFill>
              </a:endParaRPr>
            </a:p>
            <a:p>
              <a:r>
                <a:rPr lang="en-US" altLang="ko-KR" sz="1400" dirty="0" smtClean="0">
                  <a:solidFill>
                    <a:prstClr val="black"/>
                  </a:solidFill>
                </a:rPr>
                <a:t>&lt;</a:t>
              </a:r>
              <a:r>
                <a:rPr lang="ko-KR" altLang="en-US" sz="1400" dirty="0" smtClean="0">
                  <a:solidFill>
                    <a:prstClr val="black"/>
                  </a:solidFill>
                </a:rPr>
                <a:t>참고</a:t>
              </a:r>
              <a:r>
                <a:rPr lang="en-US" altLang="ko-KR" sz="1400" dirty="0" smtClean="0">
                  <a:solidFill>
                    <a:prstClr val="black"/>
                  </a:solidFill>
                </a:rPr>
                <a:t>&gt;</a:t>
              </a:r>
              <a:endParaRPr lang="en-US" altLang="ko-KR" sz="1400" dirty="0">
                <a:solidFill>
                  <a:prstClr val="black"/>
                </a:solidFill>
              </a:endParaRPr>
            </a:p>
            <a:p>
              <a:r>
                <a:rPr lang="ko-KR" altLang="en-US" sz="1400" dirty="0" smtClean="0">
                  <a:solidFill>
                    <a:prstClr val="black"/>
                  </a:solidFill>
                </a:rPr>
                <a:t>추가한 </a:t>
              </a:r>
              <a:r>
                <a:rPr lang="en-US" altLang="ko-KR" sz="1400" dirty="0" smtClean="0">
                  <a:solidFill>
                    <a:prstClr val="black"/>
                  </a:solidFill>
                </a:rPr>
                <a:t>6</a:t>
              </a:r>
              <a:r>
                <a:rPr lang="ko-KR" altLang="en-US" sz="1400" dirty="0" smtClean="0">
                  <a:solidFill>
                    <a:prstClr val="black"/>
                  </a:solidFill>
                </a:rPr>
                <a:t>줄의 블록은 아래 </a:t>
              </a:r>
              <a:r>
                <a:rPr lang="en-US" altLang="ko-KR" sz="1400" dirty="0" smtClean="0">
                  <a:solidFill>
                    <a:prstClr val="black"/>
                  </a:solidFill>
                </a:rPr>
                <a:t>1</a:t>
              </a:r>
              <a:r>
                <a:rPr lang="ko-KR" altLang="en-US" sz="1400" dirty="0" smtClean="0">
                  <a:solidFill>
                    <a:prstClr val="black"/>
                  </a:solidFill>
                </a:rPr>
                <a:t>줄로 변형할 수 있습니다</a:t>
              </a:r>
              <a:r>
                <a:rPr lang="en-US" altLang="ko-KR" sz="1400" dirty="0" smtClean="0">
                  <a:solidFill>
                    <a:prstClr val="black"/>
                  </a:solidFill>
                </a:rPr>
                <a:t>.</a:t>
              </a:r>
            </a:p>
          </p:txBody>
        </p:sp>
      </p:grpSp>
      <p:pic>
        <p:nvPicPr>
          <p:cNvPr id="23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055" y="1485992"/>
            <a:ext cx="4136773" cy="24663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147" y="1966302"/>
            <a:ext cx="2170672" cy="19583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150" y="5817848"/>
            <a:ext cx="9812853" cy="4722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7517" y="1248765"/>
            <a:ext cx="2683214" cy="2927142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4034640" y="2719157"/>
            <a:ext cx="1082507" cy="549033"/>
          </a:xfrm>
          <a:prstGeom prst="rightArrow">
            <a:avLst>
              <a:gd name="adj1" fmla="val 1999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0" y="3210602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기사 내용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글상자</a:t>
            </a:r>
            <a:r>
              <a:rPr lang="ko-KR" altLang="en-US" dirty="0" smtClean="0"/>
              <a:t> 오브젝트</a:t>
            </a:r>
            <a:endParaRPr lang="en-US" altLang="ko-KR" dirty="0" smtClean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36" y="2288882"/>
            <a:ext cx="1619250" cy="847725"/>
          </a:xfrm>
          <a:prstGeom prst="rect">
            <a:avLst/>
          </a:prstGeom>
        </p:spPr>
      </p:pic>
      <p:pic>
        <p:nvPicPr>
          <p:cNvPr id="27" name="_x557940896" descr="EMB00001d68af5c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50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7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불꽃놀이 디자인</a:t>
            </a:r>
            <a:endParaRPr lang="en-US" altLang="ko-KR" sz="28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77AD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만들기</a:t>
            </a:r>
            <a:endParaRPr lang="ko-KR" altLang="en-US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1562534" y="4956989"/>
            <a:ext cx="9303174" cy="1830989"/>
            <a:chOff x="8239124" y="1353818"/>
            <a:chExt cx="3724276" cy="3238692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239124" y="1353818"/>
              <a:ext cx="3724276" cy="2894331"/>
            </a:xfrm>
            <a:prstGeom prst="roundRect">
              <a:avLst/>
            </a:prstGeom>
            <a:solidFill>
              <a:srgbClr val="77ADF8">
                <a:alpha val="50000"/>
              </a:srgbClr>
            </a:solidFill>
            <a:ln w="38100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85130" y="1473364"/>
              <a:ext cx="3626264" cy="3119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ea"/>
                <a:buAutoNum type="circleNumDbPlain"/>
              </a:pPr>
              <a:r>
                <a:rPr lang="ko-KR" altLang="en-US" sz="1400" dirty="0" smtClean="0"/>
                <a:t>마우스를 클릭했을 때 불꽃이 올라와서 터지기 직전까지의 코드를 완성합니다</a:t>
              </a:r>
              <a:r>
                <a:rPr lang="en-US" altLang="ko-KR" sz="1400" dirty="0" smtClean="0"/>
                <a:t>.</a:t>
              </a:r>
              <a:br>
                <a:rPr lang="en-US" altLang="ko-KR" sz="1400" dirty="0" smtClean="0"/>
              </a:br>
              <a:r>
                <a:rPr lang="ko-KR" altLang="en-US" sz="1400" dirty="0" smtClean="0"/>
                <a:t>마우스를 클릭하면 불꽃이 </a:t>
              </a:r>
              <a:r>
                <a:rPr lang="en-US" altLang="ko-KR" sz="1400" dirty="0" smtClean="0"/>
                <a:t>y</a:t>
              </a:r>
              <a:r>
                <a:rPr lang="ko-KR" altLang="en-US" sz="1400" dirty="0" smtClean="0"/>
                <a:t>축으로 무작위 높이만큼 올라와서 </a:t>
              </a:r>
              <a:r>
                <a:rPr lang="en-US" altLang="ko-KR" sz="1400" dirty="0" smtClean="0"/>
                <a:t>9</a:t>
              </a:r>
              <a:r>
                <a:rPr lang="ko-KR" altLang="en-US" sz="1400" dirty="0" smtClean="0"/>
                <a:t>개의 불꽃 </a:t>
              </a:r>
              <a:r>
                <a:rPr lang="ko-KR" altLang="en-US" sz="1400" dirty="0" err="1" smtClean="0"/>
                <a:t>복제본을</a:t>
              </a:r>
              <a:r>
                <a:rPr lang="ko-KR" altLang="en-US" sz="1400" dirty="0" smtClean="0"/>
                <a:t> 생성합니다</a:t>
              </a:r>
              <a:r>
                <a:rPr lang="en-US" altLang="ko-KR" sz="1400" dirty="0" smtClean="0"/>
                <a:t>.</a:t>
              </a:r>
              <a:br>
                <a:rPr lang="en-US" altLang="ko-KR" sz="1400" dirty="0" smtClean="0"/>
              </a:br>
              <a:r>
                <a:rPr lang="ko-KR" altLang="en-US" sz="1400" dirty="0" smtClean="0"/>
                <a:t>생성하고 난 후 </a:t>
              </a:r>
              <a:r>
                <a:rPr lang="en-US" altLang="ko-KR" sz="1400" dirty="0" smtClean="0"/>
                <a:t>‘</a:t>
              </a:r>
              <a:r>
                <a:rPr lang="ko-KR" altLang="en-US" sz="1400" dirty="0" smtClean="0"/>
                <a:t>불꽃준비</a:t>
              </a:r>
              <a:r>
                <a:rPr lang="en-US" altLang="ko-KR" sz="1400" dirty="0" smtClean="0"/>
                <a:t>’</a:t>
              </a:r>
              <a:r>
                <a:rPr lang="ko-KR" altLang="en-US" sz="1400" dirty="0" smtClean="0"/>
                <a:t>변수에 </a:t>
              </a:r>
              <a:r>
                <a:rPr lang="en-US" altLang="ko-KR" sz="1400" dirty="0" smtClean="0"/>
                <a:t>‘</a:t>
              </a:r>
              <a:r>
                <a:rPr lang="ko-KR" altLang="en-US" sz="1400" dirty="0" smtClean="0"/>
                <a:t>완료</a:t>
              </a:r>
              <a:r>
                <a:rPr lang="en-US" altLang="ko-KR" sz="1400" dirty="0" smtClean="0"/>
                <a:t>’</a:t>
              </a:r>
              <a:r>
                <a:rPr lang="ko-KR" altLang="en-US" sz="1400" dirty="0" smtClean="0"/>
                <a:t>값을 넣어주어 불꽃이 동시에 터질 수 있도록 준비합니다</a:t>
              </a:r>
              <a:r>
                <a:rPr lang="en-US" altLang="ko-KR" sz="1400" dirty="0" smtClean="0"/>
                <a:t>.</a:t>
              </a:r>
            </a:p>
            <a:p>
              <a:pPr marL="342900" indent="-342900">
                <a:buFont typeface="+mj-ea"/>
                <a:buAutoNum type="circleNumDbPlain"/>
              </a:pPr>
              <a:r>
                <a:rPr lang="ko-KR" altLang="en-US" sz="1400" dirty="0" smtClean="0"/>
                <a:t>불꽃 </a:t>
              </a:r>
              <a:r>
                <a:rPr lang="ko-KR" altLang="en-US" sz="1400" dirty="0" err="1" smtClean="0"/>
                <a:t>복제본이</a:t>
              </a:r>
              <a:r>
                <a:rPr lang="ko-KR" altLang="en-US" sz="1400" dirty="0" smtClean="0"/>
                <a:t> 생성되고 난 후 </a:t>
              </a:r>
              <a:r>
                <a:rPr lang="en-US" altLang="ko-KR" sz="1400" dirty="0" smtClean="0"/>
                <a:t>‘</a:t>
              </a:r>
              <a:r>
                <a:rPr lang="ko-KR" altLang="en-US" sz="1400" dirty="0" smtClean="0"/>
                <a:t>불꽃준비</a:t>
              </a:r>
              <a:r>
                <a:rPr lang="en-US" altLang="ko-KR" sz="1400" dirty="0" smtClean="0"/>
                <a:t>’</a:t>
              </a:r>
              <a:r>
                <a:rPr lang="ko-KR" altLang="en-US" sz="1400" dirty="0" smtClean="0"/>
                <a:t>변수에 </a:t>
              </a:r>
              <a:r>
                <a:rPr lang="en-US" altLang="ko-KR" sz="1400" dirty="0" smtClean="0"/>
                <a:t>‘</a:t>
              </a:r>
              <a:r>
                <a:rPr lang="ko-KR" altLang="en-US" sz="1400" dirty="0" smtClean="0"/>
                <a:t>완료</a:t>
              </a:r>
              <a:r>
                <a:rPr lang="en-US" altLang="ko-KR" sz="1400" dirty="0" smtClean="0"/>
                <a:t>‘</a:t>
              </a:r>
              <a:r>
                <a:rPr lang="ko-KR" altLang="en-US" sz="1400" dirty="0" smtClean="0"/>
                <a:t>값으로 변경되면 불꽃이 터지도록 합니다</a:t>
              </a:r>
              <a:r>
                <a:rPr lang="en-US" altLang="ko-KR" sz="1400" dirty="0" smtClean="0"/>
                <a:t>.</a:t>
              </a:r>
              <a:r>
                <a:rPr lang="en-US" altLang="ko-KR" sz="1400" dirty="0"/>
                <a:t/>
              </a:r>
              <a:br>
                <a:rPr lang="en-US" altLang="ko-KR" sz="1400" dirty="0"/>
              </a:br>
              <a:r>
                <a:rPr lang="ko-KR" altLang="en-US" sz="1400" dirty="0" smtClean="0"/>
                <a:t>불꽃마다 터지는 속도는 무작위로 정하고 터져 나가면 나갈수록 희미하게 표현하기 위하여 투명도 효과를 줍니다</a:t>
              </a:r>
              <a:r>
                <a:rPr lang="en-US" altLang="ko-KR" sz="1400" dirty="0" smtClean="0"/>
                <a:t>.</a:t>
              </a:r>
            </a:p>
            <a:p>
              <a:pPr marL="342900" indent="-342900">
                <a:buFont typeface="+mj-ea"/>
                <a:buAutoNum type="circleNumDbPlain"/>
              </a:pPr>
              <a:r>
                <a:rPr lang="ko-KR" altLang="en-US" sz="1400" dirty="0" smtClean="0"/>
                <a:t>프로그램이 시작되었을 </a:t>
              </a:r>
              <a:r>
                <a:rPr lang="ko-KR" altLang="en-US" sz="1400" dirty="0" err="1" smtClean="0"/>
                <a:t>떄에는</a:t>
              </a:r>
              <a:r>
                <a:rPr lang="ko-KR" altLang="en-US" sz="1400" dirty="0" smtClean="0"/>
                <a:t> 모양을 숨겨 불꽃이 보이지 않도록 합니다</a:t>
              </a:r>
              <a:r>
                <a:rPr lang="en-US" altLang="ko-KR" sz="1400" dirty="0" smtClean="0"/>
                <a:t>.</a:t>
              </a:r>
            </a:p>
          </p:txBody>
        </p:sp>
      </p:grp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2" name="직사각형 1">
            <a:hlinkClick r:id="rId3"/>
          </p:cNvPr>
          <p:cNvSpPr/>
          <p:nvPr/>
        </p:nvSpPr>
        <p:spPr>
          <a:xfrm>
            <a:off x="10207919" y="668176"/>
            <a:ext cx="1605139" cy="2591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sz="1100" dirty="0"/>
              <a:t>http://goo.gl/26zAbm</a:t>
            </a:r>
          </a:p>
        </p:txBody>
      </p:sp>
      <p:sp>
        <p:nvSpPr>
          <p:cNvPr id="24" name="타원 23"/>
          <p:cNvSpPr/>
          <p:nvPr/>
        </p:nvSpPr>
        <p:spPr>
          <a:xfrm>
            <a:off x="1696704" y="1647646"/>
            <a:ext cx="333375" cy="333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102" y="1649835"/>
            <a:ext cx="5578564" cy="32044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846" y="1649835"/>
            <a:ext cx="3765938" cy="24555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7846" y="4124781"/>
            <a:ext cx="1973734" cy="771194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7361081" y="1647646"/>
            <a:ext cx="333375" cy="333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7361081" y="4078381"/>
            <a:ext cx="333375" cy="333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11" y="2340961"/>
            <a:ext cx="285750" cy="314325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9" name="TextBox 28"/>
          <p:cNvSpPr txBox="1"/>
          <p:nvPr/>
        </p:nvSpPr>
        <p:spPr>
          <a:xfrm>
            <a:off x="511420" y="28827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불꽃</a:t>
            </a:r>
            <a:endParaRPr lang="ko-KR" altLang="en-US" dirty="0"/>
          </a:p>
        </p:txBody>
      </p:sp>
      <p:pic>
        <p:nvPicPr>
          <p:cNvPr id="26" name="_x557940896" descr="EMB00001d68af5c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07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7</a:t>
            </a:r>
            <a:r>
              <a:rPr lang="en-US" altLang="ko-KR" sz="2800" b="1" dirty="0" smtClean="0"/>
              <a:t>. </a:t>
            </a:r>
            <a:r>
              <a:rPr lang="ko-KR" altLang="en-US" sz="2800" b="1" dirty="0"/>
              <a:t>불꽃놀이 디자인</a:t>
            </a:r>
            <a:endParaRPr lang="en-US" altLang="ko-KR" sz="28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F286D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더 </a:t>
            </a:r>
            <a:r>
              <a:rPr lang="ko-KR" altLang="en-US" dirty="0"/>
              <a:t>나아가기 ①</a:t>
            </a:r>
          </a:p>
        </p:txBody>
      </p:sp>
      <p:pic>
        <p:nvPicPr>
          <p:cNvPr id="28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2485135" y="4555379"/>
            <a:ext cx="8347622" cy="749790"/>
          </a:xfrm>
          <a:prstGeom prst="roundRect">
            <a:avLst/>
          </a:prstGeom>
          <a:solidFill>
            <a:srgbClr val="77ADF8">
              <a:alpha val="50000"/>
            </a:srgbClr>
          </a:solidFill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ea"/>
              <a:buAutoNum type="circleNumDbPlain"/>
            </a:pP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485135" y="4653091"/>
            <a:ext cx="81993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[</a:t>
            </a:r>
            <a:r>
              <a:rPr lang="ko-KR" altLang="en-US" sz="1400" dirty="0" smtClean="0"/>
              <a:t>생김새</a:t>
            </a:r>
            <a:r>
              <a:rPr lang="en-US" altLang="ko-KR" sz="1400" dirty="0" smtClean="0"/>
              <a:t>]</a:t>
            </a:r>
            <a:r>
              <a:rPr lang="ko-KR" altLang="en-US" sz="1400" dirty="0" smtClean="0"/>
              <a:t>카테고리에서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크기를 </a:t>
            </a:r>
            <a:r>
              <a:rPr lang="en-US" altLang="ko-KR" sz="1400" dirty="0" smtClean="0"/>
              <a:t>~</a:t>
            </a:r>
            <a:r>
              <a:rPr lang="ko-KR" altLang="en-US" sz="1400" dirty="0" smtClean="0"/>
              <a:t>으로 정하기</a:t>
            </a:r>
            <a:r>
              <a:rPr lang="en-US" altLang="ko-KR" sz="1400" dirty="0" smtClean="0"/>
              <a:t>”</a:t>
            </a:r>
            <a:r>
              <a:rPr lang="ko-KR" altLang="en-US" sz="1400" dirty="0" smtClean="0"/>
              <a:t>블록을 사용합니다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크기값은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“10</a:t>
            </a:r>
            <a:r>
              <a:rPr lang="ko-KR" altLang="en-US" sz="1400" dirty="0" smtClean="0"/>
              <a:t>부터 </a:t>
            </a:r>
            <a:r>
              <a:rPr lang="en-US" altLang="ko-KR" sz="1400" dirty="0" smtClean="0"/>
              <a:t>30</a:t>
            </a:r>
            <a:r>
              <a:rPr lang="ko-KR" altLang="en-US" sz="1400" dirty="0" smtClean="0"/>
              <a:t>사이의 무작위 수</a:t>
            </a:r>
            <a:r>
              <a:rPr lang="en-US" altLang="ko-KR" sz="1400" dirty="0" smtClean="0"/>
              <a:t>”</a:t>
            </a:r>
            <a:r>
              <a:rPr lang="ko-KR" altLang="en-US" sz="1400" dirty="0" smtClean="0"/>
              <a:t>으로 정하여 불꽃이 바뀔 때마다 크기를 바꾸도록 합니다</a:t>
            </a:r>
            <a:r>
              <a:rPr lang="en-US" altLang="ko-KR" sz="1400" dirty="0" smtClean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178" y="2490860"/>
            <a:ext cx="3336245" cy="41782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592" y="1199230"/>
            <a:ext cx="4959951" cy="3057728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19317837">
            <a:off x="5837692" y="2213964"/>
            <a:ext cx="1095633" cy="2553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11" y="2340961"/>
            <a:ext cx="285750" cy="314325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0" name="TextBox 29"/>
          <p:cNvSpPr txBox="1"/>
          <p:nvPr/>
        </p:nvSpPr>
        <p:spPr>
          <a:xfrm>
            <a:off x="511420" y="28827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불꽃</a:t>
            </a:r>
            <a:endParaRPr lang="ko-KR" altLang="en-US" dirty="0"/>
          </a:p>
        </p:txBody>
      </p:sp>
      <p:pic>
        <p:nvPicPr>
          <p:cNvPr id="18" name="_x557940896" descr="EMB00001d68af5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06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7</a:t>
            </a:r>
            <a:r>
              <a:rPr lang="en-US" altLang="ko-KR" sz="2800" b="1" dirty="0" smtClean="0"/>
              <a:t>. </a:t>
            </a:r>
            <a:r>
              <a:rPr lang="ko-KR" altLang="en-US" sz="2800" b="1" dirty="0"/>
              <a:t>불꽃놀이 디자인</a:t>
            </a:r>
            <a:endParaRPr lang="en-US" altLang="ko-KR" sz="28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F286D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더 </a:t>
            </a:r>
            <a:r>
              <a:rPr lang="ko-KR" altLang="en-US" dirty="0"/>
              <a:t>나아가기 </a:t>
            </a:r>
            <a:r>
              <a:rPr lang="ko-KR" altLang="en-US" dirty="0" smtClean="0"/>
              <a:t>②</a:t>
            </a:r>
            <a:endParaRPr lang="ko-KR" altLang="en-US" dirty="0"/>
          </a:p>
        </p:txBody>
      </p:sp>
      <p:pic>
        <p:nvPicPr>
          <p:cNvPr id="28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2485135" y="4555379"/>
            <a:ext cx="8347622" cy="708600"/>
          </a:xfrm>
          <a:prstGeom prst="roundRect">
            <a:avLst/>
          </a:prstGeom>
          <a:solidFill>
            <a:srgbClr val="77ADF8">
              <a:alpha val="50000"/>
            </a:srgbClr>
          </a:solidFill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ea"/>
              <a:buAutoNum type="circleNumDbPlain"/>
            </a:pP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485135" y="4653091"/>
            <a:ext cx="8199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불꽃의 초기 위치의 </a:t>
            </a:r>
            <a:r>
              <a:rPr lang="en-US" altLang="ko-KR" sz="1400" dirty="0" smtClean="0"/>
              <a:t>x</a:t>
            </a:r>
            <a:r>
              <a:rPr lang="ko-KR" altLang="en-US" sz="1400" dirty="0" smtClean="0"/>
              <a:t>좌표가 </a:t>
            </a:r>
            <a:r>
              <a:rPr lang="en-US" altLang="ko-KR" sz="1400" dirty="0" smtClean="0"/>
              <a:t>“0”</a:t>
            </a:r>
            <a:r>
              <a:rPr lang="ko-KR" altLang="en-US" sz="1400" dirty="0" smtClean="0"/>
              <a:t>으로 되어있기 때문에 이 값을 변경합니다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“0” </a:t>
            </a:r>
            <a:r>
              <a:rPr lang="ko-KR" altLang="en-US" sz="1400" dirty="0" smtClean="0"/>
              <a:t>대신 </a:t>
            </a:r>
            <a:r>
              <a:rPr lang="en-US" altLang="ko-KR" sz="1400" dirty="0" smtClean="0"/>
              <a:t>“-200</a:t>
            </a:r>
            <a:r>
              <a:rPr lang="ko-KR" altLang="en-US" sz="1400" dirty="0" smtClean="0"/>
              <a:t>부터 </a:t>
            </a:r>
            <a:r>
              <a:rPr lang="en-US" altLang="ko-KR" sz="1400" dirty="0" smtClean="0"/>
              <a:t>200</a:t>
            </a:r>
            <a:r>
              <a:rPr lang="ko-KR" altLang="en-US" sz="1400" dirty="0" smtClean="0"/>
              <a:t>사이의 무작위 수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로 바꾸어 불꽃의 초기생성 위치를 변경합니다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11" y="2340961"/>
            <a:ext cx="285750" cy="314325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0" name="TextBox 29"/>
          <p:cNvSpPr txBox="1"/>
          <p:nvPr/>
        </p:nvSpPr>
        <p:spPr>
          <a:xfrm>
            <a:off x="511420" y="28827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불꽃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335" y="1407666"/>
            <a:ext cx="4826858" cy="27430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8889" y="1343474"/>
            <a:ext cx="3057525" cy="485775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 rot="9741996">
            <a:off x="4957134" y="1829484"/>
            <a:ext cx="2768106" cy="2553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_x557940896" descr="EMB00001d68af5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92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7</a:t>
            </a:r>
            <a:r>
              <a:rPr lang="en-US" altLang="ko-KR" sz="2800" b="1" dirty="0" smtClean="0"/>
              <a:t>. </a:t>
            </a:r>
            <a:r>
              <a:rPr lang="ko-KR" altLang="en-US" sz="2800" b="1" dirty="0"/>
              <a:t>불꽃놀이 디자인</a:t>
            </a:r>
            <a:endParaRPr lang="en-US" altLang="ko-KR" sz="28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F286D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더 </a:t>
            </a:r>
            <a:r>
              <a:rPr lang="ko-KR" altLang="en-US" dirty="0"/>
              <a:t>나아가기 </a:t>
            </a:r>
            <a:r>
              <a:rPr lang="ko-KR" altLang="en-US" dirty="0" smtClean="0"/>
              <a:t>③</a:t>
            </a:r>
            <a:endParaRPr lang="ko-KR" altLang="en-US" dirty="0"/>
          </a:p>
        </p:txBody>
      </p:sp>
      <p:pic>
        <p:nvPicPr>
          <p:cNvPr id="28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2485135" y="4555379"/>
            <a:ext cx="8347622" cy="898070"/>
          </a:xfrm>
          <a:prstGeom prst="roundRect">
            <a:avLst/>
          </a:prstGeom>
          <a:solidFill>
            <a:srgbClr val="77ADF8">
              <a:alpha val="50000"/>
            </a:srgbClr>
          </a:solidFill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ea"/>
              <a:buAutoNum type="circleNumDbPlain"/>
            </a:pP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485135" y="4653091"/>
            <a:ext cx="81993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불꽃을 두 개로 만드는 것은 간단하게 만들 수 있다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오브젝트목록에 불꽃 오브젝트를 마우스 오른쪽 버튼으로 클릭하여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복제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버튼을 누르면 불꽃과 동일한 속성의 오브젝트가 하나 복사가 된다</a:t>
            </a:r>
            <a:r>
              <a:rPr lang="en-US" altLang="ko-KR" sz="1400" dirty="0" smtClean="0"/>
              <a:t>. 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11" y="2340961"/>
            <a:ext cx="285750" cy="314325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0" name="TextBox 29"/>
          <p:cNvSpPr txBox="1"/>
          <p:nvPr/>
        </p:nvSpPr>
        <p:spPr>
          <a:xfrm>
            <a:off x="511420" y="28827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불꽃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135" y="2031713"/>
            <a:ext cx="4401697" cy="20171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322" y="2340961"/>
            <a:ext cx="3399898" cy="2017104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5860878" y="2628373"/>
            <a:ext cx="2578444" cy="411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_x557940896" descr="EMB00001d68af5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65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8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도서관 책 찾기</a:t>
            </a:r>
            <a:endParaRPr lang="en-US" altLang="ko-KR" sz="28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77AD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만들기</a:t>
            </a:r>
            <a:endParaRPr lang="ko-KR" altLang="en-US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2073242" y="4956990"/>
            <a:ext cx="9509157" cy="1323740"/>
            <a:chOff x="8239124" y="1353818"/>
            <a:chExt cx="3724276" cy="3796611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239124" y="1353818"/>
              <a:ext cx="3724276" cy="2894331"/>
            </a:xfrm>
            <a:prstGeom prst="roundRect">
              <a:avLst/>
            </a:prstGeom>
            <a:solidFill>
              <a:srgbClr val="77ADF8">
                <a:alpha val="50000"/>
              </a:srgbClr>
            </a:solidFill>
            <a:ln w="38100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85130" y="1473363"/>
              <a:ext cx="3669216" cy="3677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프로그램이 시작되면 책 목록을 숨기고 </a:t>
              </a:r>
              <a:r>
                <a:rPr lang="en-US" altLang="ko-KR" sz="1400" dirty="0" smtClean="0"/>
                <a:t>“</a:t>
              </a:r>
              <a:r>
                <a:rPr lang="ko-KR" altLang="en-US" sz="1400" dirty="0" smtClean="0"/>
                <a:t>현재 확인 번호</a:t>
              </a:r>
              <a:r>
                <a:rPr lang="en-US" altLang="ko-KR" sz="1400" dirty="0" smtClean="0"/>
                <a:t>“</a:t>
              </a:r>
              <a:r>
                <a:rPr lang="ko-KR" altLang="en-US" sz="1400" dirty="0" smtClean="0"/>
                <a:t>변수는 </a:t>
              </a:r>
              <a:r>
                <a:rPr lang="en-US" altLang="ko-KR" sz="1400" dirty="0" smtClean="0"/>
                <a:t>1</a:t>
              </a:r>
              <a:r>
                <a:rPr lang="ko-KR" altLang="en-US" sz="1400" dirty="0" smtClean="0"/>
                <a:t>로 지정합니다</a:t>
              </a:r>
              <a:r>
                <a:rPr lang="en-US" altLang="ko-KR" sz="1400" dirty="0" smtClean="0"/>
                <a:t>. </a:t>
              </a:r>
              <a:r>
                <a:rPr lang="ko-KR" altLang="en-US" sz="1400" dirty="0" smtClean="0"/>
                <a:t>현재 확인 번호는 책 번호를 검색하기 위한 변수이며 검색 </a:t>
              </a:r>
              <a:r>
                <a:rPr lang="ko-KR" altLang="en-US" sz="1400" dirty="0" err="1" smtClean="0"/>
                <a:t>할때</a:t>
              </a:r>
              <a:r>
                <a:rPr lang="ko-KR" altLang="en-US" sz="1400" dirty="0" smtClean="0"/>
                <a:t> 현재 확인 번호 변수를 통해 </a:t>
              </a:r>
              <a:r>
                <a:rPr lang="en-US" altLang="ko-KR" sz="1400" dirty="0" smtClean="0"/>
                <a:t>1</a:t>
              </a:r>
              <a:r>
                <a:rPr lang="ko-KR" altLang="en-US" sz="1400" dirty="0" smtClean="0"/>
                <a:t>번부터 마지막 항목까지 검색합니다</a:t>
              </a:r>
              <a:r>
                <a:rPr lang="en-US" altLang="ko-KR" sz="1400" dirty="0" smtClean="0"/>
                <a:t>. </a:t>
              </a:r>
              <a:r>
                <a:rPr lang="ko-KR" altLang="en-US" sz="1400" dirty="0" smtClean="0"/>
                <a:t>입력한 책 제목이 책 목록에 있는 항목의 이름과 같다면 현재 확인 번호 변수를 출력하여 책이 </a:t>
              </a:r>
              <a:r>
                <a:rPr lang="ko-KR" altLang="en-US" sz="1400" dirty="0" err="1" smtClean="0"/>
                <a:t>몇번</a:t>
              </a:r>
              <a:r>
                <a:rPr lang="ko-KR" altLang="en-US" sz="1400" dirty="0" smtClean="0"/>
                <a:t> 위치에 있는지 출력합니다</a:t>
              </a:r>
              <a:r>
                <a:rPr lang="en-US" altLang="ko-KR" sz="1400" dirty="0" smtClean="0"/>
                <a:t>.</a:t>
              </a:r>
            </a:p>
          </p:txBody>
        </p:sp>
      </p:grp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2" name="직사각형 1">
            <a:hlinkClick r:id="rId3"/>
          </p:cNvPr>
          <p:cNvSpPr/>
          <p:nvPr/>
        </p:nvSpPr>
        <p:spPr>
          <a:xfrm>
            <a:off x="10207919" y="668176"/>
            <a:ext cx="1605139" cy="2591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sz="1100" dirty="0"/>
              <a:t>http://goo.gl/SA1kK5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66" y="1407734"/>
            <a:ext cx="1240026" cy="12217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0" y="269559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도서관 사서 오브젝트</a:t>
            </a:r>
            <a:endParaRPr lang="ko-KR" altLang="en-US" dirty="0"/>
          </a:p>
        </p:txBody>
      </p:sp>
      <p:pic>
        <p:nvPicPr>
          <p:cNvPr id="24" name="_x557940896" descr="EMB00001d68af5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22" y="1407735"/>
            <a:ext cx="6147678" cy="3350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92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8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도서관 책 찾기</a:t>
            </a:r>
            <a:endParaRPr lang="en-US" altLang="ko-KR" sz="28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F286D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더 </a:t>
            </a:r>
            <a:r>
              <a:rPr lang="ko-KR" altLang="en-US" dirty="0"/>
              <a:t>나아가기 ①</a:t>
            </a:r>
          </a:p>
        </p:txBody>
      </p:sp>
      <p:pic>
        <p:nvPicPr>
          <p:cNvPr id="28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66" y="1407734"/>
            <a:ext cx="1240026" cy="12217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0" y="269559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도서관 사서 오브젝트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599" y="1225462"/>
            <a:ext cx="1977482" cy="36789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900" y="2629434"/>
            <a:ext cx="3200400" cy="657225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1954922" y="5301161"/>
            <a:ext cx="9303174" cy="591203"/>
            <a:chOff x="8239124" y="1353818"/>
            <a:chExt cx="3724276" cy="2894331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8239124" y="1353818"/>
              <a:ext cx="3724276" cy="2894331"/>
            </a:xfrm>
            <a:prstGeom prst="roundRect">
              <a:avLst/>
            </a:prstGeom>
            <a:solidFill>
              <a:srgbClr val="77ADF8">
                <a:alpha val="50000"/>
              </a:srgbClr>
            </a:solidFill>
            <a:ln w="38100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88130" y="1562863"/>
              <a:ext cx="3626264" cy="2561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ea"/>
                <a:buAutoNum type="circleNumDbPlain"/>
              </a:pPr>
              <a:r>
                <a:rPr lang="ko-KR" altLang="en-US" sz="1400" dirty="0"/>
                <a:t>리스트에 항목을 추가하기 위해 </a:t>
              </a:r>
              <a:r>
                <a:rPr lang="en-US" altLang="ko-KR" sz="1400" dirty="0"/>
                <a:t>[</a:t>
              </a:r>
              <a:r>
                <a:rPr lang="ko-KR" altLang="en-US" sz="1400" dirty="0"/>
                <a:t>속성</a:t>
              </a:r>
              <a:r>
                <a:rPr lang="en-US" altLang="ko-KR" sz="1400" dirty="0"/>
                <a:t>]</a:t>
              </a:r>
              <a:r>
                <a:rPr lang="ko-KR" altLang="en-US" sz="1400" dirty="0"/>
                <a:t>탭에 </a:t>
              </a:r>
              <a:r>
                <a:rPr lang="ko-KR" altLang="en-US" sz="1400" dirty="0" err="1"/>
                <a:t>책목록</a:t>
              </a:r>
              <a:r>
                <a:rPr lang="ko-KR" altLang="en-US" sz="1400" dirty="0"/>
                <a:t> 리스트에서 ‘</a:t>
              </a:r>
              <a:r>
                <a:rPr lang="en-US" altLang="ko-KR" sz="1400" dirty="0"/>
                <a:t>+’</a:t>
              </a:r>
              <a:r>
                <a:rPr lang="ko-KR" altLang="en-US" sz="1400" dirty="0"/>
                <a:t>단추를 누릅니다</a:t>
              </a:r>
              <a:r>
                <a:rPr lang="en-US" altLang="ko-KR" sz="1400" dirty="0"/>
                <a:t>. </a:t>
              </a:r>
            </a:p>
            <a:p>
              <a:pPr marL="342900" indent="-342900">
                <a:buFont typeface="+mj-ea"/>
                <a:buAutoNum type="circleNumDbPlain"/>
              </a:pPr>
              <a:r>
                <a:rPr lang="ko-KR" altLang="en-US" sz="1400" dirty="0"/>
                <a:t>또 다른 방법으로는 “</a:t>
              </a:r>
              <a:r>
                <a:rPr lang="en-US" altLang="ko-KR" sz="1400" dirty="0"/>
                <a:t>~</a:t>
              </a:r>
              <a:r>
                <a:rPr lang="ko-KR" altLang="en-US" sz="1400" dirty="0"/>
                <a:t>항목을 </a:t>
              </a:r>
              <a:r>
                <a:rPr lang="ko-KR" altLang="en-US" sz="1400" dirty="0" err="1"/>
                <a:t>책목록에</a:t>
              </a:r>
              <a:r>
                <a:rPr lang="ko-KR" altLang="en-US" sz="1400" dirty="0"/>
                <a:t> 추가하기”블록을 이용하여 리스트에 항목을 추가합니다</a:t>
              </a:r>
              <a:r>
                <a:rPr lang="en-US" altLang="ko-KR" sz="1400" dirty="0" smtClean="0"/>
                <a:t>.</a:t>
              </a:r>
              <a:endParaRPr lang="en-US" altLang="ko-KR" sz="1400" dirty="0"/>
            </a:p>
          </p:txBody>
        </p:sp>
      </p:grpSp>
      <p:pic>
        <p:nvPicPr>
          <p:cNvPr id="17" name="_x557940896" descr="EMB00001d68af5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47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1</a:t>
            </a:r>
            <a:r>
              <a:rPr lang="en-US" altLang="ko-KR" sz="2800" b="1" dirty="0" smtClean="0"/>
              <a:t>. </a:t>
            </a:r>
            <a:r>
              <a:rPr lang="ko-KR" altLang="en-US" sz="2800" b="1" dirty="0"/>
              <a:t>컴퓨터로 숫자 정보를 표현하는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7" y="1295626"/>
            <a:ext cx="7473152" cy="5293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_x557940896" descr="EMB00001d68af5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10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8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도서관 책 찾기 </a:t>
            </a:r>
            <a:endParaRPr lang="en-US" altLang="ko-KR" sz="2800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0" y="-11930"/>
            <a:ext cx="2108200" cy="1012711"/>
            <a:chOff x="2975811" y="2413221"/>
            <a:chExt cx="5139564" cy="2468880"/>
          </a:xfrm>
        </p:grpSpPr>
        <p:grpSp>
          <p:nvGrpSpPr>
            <p:cNvPr id="7" name="그룹 6"/>
            <p:cNvGrpSpPr/>
            <p:nvPr/>
          </p:nvGrpSpPr>
          <p:grpSpPr>
            <a:xfrm>
              <a:off x="2975811" y="2413221"/>
              <a:ext cx="5139564" cy="2468880"/>
              <a:chOff x="2975811" y="2413221"/>
              <a:chExt cx="5139564" cy="2468880"/>
            </a:xfrm>
          </p:grpSpPr>
          <p:pic>
            <p:nvPicPr>
              <p:cNvPr id="9" name="_x341739624" descr="EMB000011281313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3" r="73691"/>
              <a:stretch/>
            </p:blipFill>
            <p:spPr bwMode="auto">
              <a:xfrm>
                <a:off x="7744338" y="2413221"/>
                <a:ext cx="371037" cy="2468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_x341739624" descr="EMB000011281313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0" r="73691"/>
              <a:stretch/>
            </p:blipFill>
            <p:spPr bwMode="auto">
              <a:xfrm>
                <a:off x="2975811" y="2413221"/>
                <a:ext cx="4765888" cy="2468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타원형 설명선 7"/>
            <p:cNvSpPr/>
            <p:nvPr/>
          </p:nvSpPr>
          <p:spPr>
            <a:xfrm>
              <a:off x="6074134" y="2496710"/>
              <a:ext cx="1956020" cy="1065474"/>
            </a:xfrm>
            <a:prstGeom prst="wedgeEllipseCallout">
              <a:avLst>
                <a:gd name="adj1" fmla="val -62430"/>
                <a:gd name="adj2" fmla="val 2224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rgbClr val="02A2E7"/>
                  </a:solidFill>
                </a:rPr>
                <a:t>,</a:t>
              </a:r>
              <a:r>
                <a:rPr lang="en-US" altLang="ko-KR" sz="900" dirty="0">
                  <a:solidFill>
                    <a:srgbClr val="02A2E7"/>
                  </a:solidFill>
                </a:rPr>
                <a:t>4</a:t>
              </a:r>
              <a:r>
                <a:rPr lang="ko-KR" altLang="en-US" sz="900" dirty="0">
                  <a:solidFill>
                    <a:srgbClr val="02A2E7"/>
                  </a:solidFill>
                </a:rPr>
                <a:t>학년</a:t>
              </a:r>
              <a:endParaRPr lang="en-US" altLang="ko-KR" sz="900" dirty="0">
                <a:solidFill>
                  <a:srgbClr val="02A2E7"/>
                </a:solidFill>
              </a:endParaRPr>
            </a:p>
            <a:p>
              <a:pPr algn="ctr"/>
              <a:r>
                <a:rPr lang="ko-KR" altLang="en-US" sz="1050" b="1" dirty="0">
                  <a:solidFill>
                    <a:srgbClr val="008BC7"/>
                  </a:solidFill>
                </a:rPr>
                <a:t>초급</a:t>
              </a: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F286D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더 </a:t>
            </a:r>
            <a:r>
              <a:rPr lang="ko-KR" altLang="en-US" dirty="0"/>
              <a:t>나아가기 ②</a:t>
            </a:r>
          </a:p>
        </p:txBody>
      </p:sp>
      <p:pic>
        <p:nvPicPr>
          <p:cNvPr id="28" name="_x339007808" descr="EMB0000112816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2569984" y="3617382"/>
            <a:ext cx="8347622" cy="616304"/>
          </a:xfrm>
          <a:prstGeom prst="roundRect">
            <a:avLst/>
          </a:prstGeom>
          <a:solidFill>
            <a:srgbClr val="77ADF8">
              <a:alpha val="50000"/>
            </a:srgbClr>
          </a:solidFill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ea"/>
              <a:buAutoNum type="circleNumDbPlain"/>
            </a:pP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652868" y="3650725"/>
            <a:ext cx="8376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프로그램이 시작되면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책 번호를 입력하세요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번호를 입력하면 번호에 해당하는 책 이름을 알려드립니다</a:t>
            </a:r>
            <a:r>
              <a:rPr lang="en-US" altLang="ko-KR" sz="1400" dirty="0" smtClean="0"/>
              <a:t>.”</a:t>
            </a:r>
            <a:r>
              <a:rPr lang="ko-KR" altLang="en-US" sz="1400" dirty="0" smtClean="0"/>
              <a:t>라고 묻습니다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입력한 번호는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대답</a:t>
            </a:r>
            <a:r>
              <a:rPr lang="en-US" altLang="ko-KR" sz="1400" dirty="0" smtClean="0"/>
              <a:t>”</a:t>
            </a:r>
            <a:r>
              <a:rPr lang="ko-KR" altLang="en-US" sz="1400" dirty="0" smtClean="0"/>
              <a:t>변수로 저장하여 번호에 해당하는 책 이름을 출력합니다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66" y="1407734"/>
            <a:ext cx="1240026" cy="12217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0" y="269559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도서관 사서 오브젝트</a:t>
            </a:r>
            <a:endParaRPr lang="ko-KR" altLang="en-US" dirty="0"/>
          </a:p>
        </p:txBody>
      </p:sp>
      <p:pic>
        <p:nvPicPr>
          <p:cNvPr id="15" name="_x557940896" descr="EMB00001d68af5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099" y="1506024"/>
            <a:ext cx="9249497" cy="155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4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8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도서관 책 찾기 </a:t>
            </a:r>
            <a:endParaRPr lang="en-US" altLang="ko-KR" sz="28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F286D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더 </a:t>
            </a:r>
            <a:r>
              <a:rPr lang="ko-KR" altLang="en-US" dirty="0"/>
              <a:t>나아가기 ③</a:t>
            </a:r>
          </a:p>
        </p:txBody>
      </p:sp>
      <p:pic>
        <p:nvPicPr>
          <p:cNvPr id="23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2653754" y="3591173"/>
            <a:ext cx="7845503" cy="1054968"/>
            <a:chOff x="8239124" y="1353818"/>
            <a:chExt cx="3724276" cy="5019339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8239124" y="1353818"/>
              <a:ext cx="3724276" cy="2894331"/>
            </a:xfrm>
            <a:prstGeom prst="roundRect">
              <a:avLst/>
            </a:prstGeom>
            <a:solidFill>
              <a:srgbClr val="77ADF8">
                <a:alpha val="50000"/>
              </a:srgbClr>
            </a:solidFill>
            <a:ln w="38100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288130" y="1562863"/>
              <a:ext cx="3626264" cy="4810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책의 총 권수를 출력하기 위하여 </a:t>
              </a:r>
              <a:r>
                <a:rPr lang="en-US" altLang="ko-KR" sz="1400" dirty="0" smtClean="0"/>
                <a:t>[</a:t>
              </a:r>
              <a:r>
                <a:rPr lang="ko-KR" altLang="en-US" sz="1400" dirty="0" smtClean="0"/>
                <a:t>자료</a:t>
              </a:r>
              <a:r>
                <a:rPr lang="en-US" altLang="ko-KR" sz="1400" dirty="0" smtClean="0"/>
                <a:t>] </a:t>
              </a:r>
              <a:r>
                <a:rPr lang="ko-KR" altLang="en-US" sz="1400" dirty="0" smtClean="0"/>
                <a:t>카테고리에 있는 </a:t>
              </a:r>
              <a:r>
                <a:rPr lang="en-US" altLang="ko-KR" sz="1400" dirty="0" smtClean="0"/>
                <a:t>“</a:t>
              </a:r>
              <a:r>
                <a:rPr lang="ko-KR" altLang="en-US" sz="1400" dirty="0" smtClean="0"/>
                <a:t>책 목록 항목 수</a:t>
              </a:r>
              <a:r>
                <a:rPr lang="en-US" altLang="ko-KR" sz="1400" dirty="0" smtClean="0"/>
                <a:t>“</a:t>
              </a:r>
              <a:r>
                <a:rPr lang="ko-KR" altLang="en-US" sz="1400" dirty="0" smtClean="0"/>
                <a:t>블록을 이용합니다</a:t>
              </a:r>
              <a:r>
                <a:rPr lang="en-US" altLang="ko-KR" sz="1400" dirty="0" smtClean="0"/>
                <a:t>. “~</a:t>
              </a:r>
              <a:r>
                <a:rPr lang="ko-KR" altLang="en-US" sz="1400" dirty="0" smtClean="0"/>
                <a:t>와 </a:t>
              </a:r>
              <a:r>
                <a:rPr lang="en-US" altLang="ko-KR" sz="1400" dirty="0" smtClean="0"/>
                <a:t>~</a:t>
              </a:r>
              <a:r>
                <a:rPr lang="ko-KR" altLang="en-US" sz="1400" dirty="0" smtClean="0"/>
                <a:t>를 합치기</a:t>
              </a:r>
              <a:r>
                <a:rPr lang="en-US" altLang="ko-KR" sz="1400" dirty="0" smtClean="0"/>
                <a:t>＂</a:t>
              </a:r>
              <a:r>
                <a:rPr lang="ko-KR" altLang="en-US" sz="1400" dirty="0" smtClean="0"/>
                <a:t>블록을 사용하여 </a:t>
              </a:r>
              <a:r>
                <a:rPr lang="ko-KR" altLang="en-US" sz="1400" dirty="0" err="1" smtClean="0"/>
                <a:t>출력문이</a:t>
              </a:r>
              <a:r>
                <a:rPr lang="ko-KR" altLang="en-US" sz="1400" dirty="0" smtClean="0"/>
                <a:t> 자연스럽게 출력되도록 만듭니다</a:t>
              </a:r>
              <a:r>
                <a:rPr lang="en-US" altLang="ko-KR" sz="1400" dirty="0" smtClean="0"/>
                <a:t>.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66" y="1407734"/>
            <a:ext cx="1240026" cy="12217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269559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도서관 사서 오브젝트</a:t>
            </a:r>
            <a:endParaRPr lang="ko-KR" altLang="en-US" dirty="0"/>
          </a:p>
        </p:txBody>
      </p:sp>
      <p:pic>
        <p:nvPicPr>
          <p:cNvPr id="16" name="_x557940896" descr="EMB00001d68af5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989" y="1712913"/>
            <a:ext cx="7917416" cy="916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13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9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이진 탐색 프로그램 </a:t>
            </a:r>
            <a:endParaRPr lang="en-US" altLang="ko-KR" sz="28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77AD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만들기</a:t>
            </a:r>
            <a:endParaRPr lang="ko-KR" altLang="en-US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2073243" y="5346390"/>
            <a:ext cx="9509157" cy="848464"/>
            <a:chOff x="8239124" y="1353818"/>
            <a:chExt cx="3724276" cy="2894331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239124" y="1353818"/>
              <a:ext cx="3724276" cy="2894331"/>
            </a:xfrm>
            <a:prstGeom prst="roundRect">
              <a:avLst/>
            </a:prstGeom>
            <a:solidFill>
              <a:srgbClr val="77ADF8">
                <a:alpha val="50000"/>
              </a:srgbClr>
            </a:solidFill>
            <a:ln w="38100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85130" y="1473363"/>
              <a:ext cx="3669216" cy="2118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정답 변수를 생성합니다</a:t>
              </a:r>
              <a:r>
                <a:rPr lang="en-US" altLang="ko-KR" sz="1400" dirty="0" smtClean="0"/>
                <a:t>. </a:t>
              </a:r>
              <a:r>
                <a:rPr lang="ko-KR" altLang="en-US" sz="1400" dirty="0" smtClean="0"/>
                <a:t>정답을 </a:t>
              </a:r>
              <a:r>
                <a:rPr lang="en-US" altLang="ko-KR" sz="1400" dirty="0" smtClean="0"/>
                <a:t>1</a:t>
              </a:r>
              <a:r>
                <a:rPr lang="ko-KR" altLang="en-US" sz="1400" dirty="0" smtClean="0"/>
                <a:t>부터 </a:t>
              </a:r>
              <a:r>
                <a:rPr lang="en-US" altLang="ko-KR" sz="1400" dirty="0" smtClean="0"/>
                <a:t>100</a:t>
              </a:r>
              <a:r>
                <a:rPr lang="ko-KR" altLang="en-US" sz="1400" dirty="0" smtClean="0"/>
                <a:t>까지 수 중 하나로 정하고 사용자가 입력한 숫자를 보고 판단하여 정답인지 오답인지 출력합니다</a:t>
              </a:r>
              <a:r>
                <a:rPr lang="en-US" altLang="ko-KR" sz="1400" dirty="0" smtClean="0"/>
                <a:t>. </a:t>
              </a:r>
              <a:r>
                <a:rPr lang="ko-KR" altLang="en-US" sz="1400" dirty="0" smtClean="0"/>
                <a:t>오답일 때에는 그 숫자가 정답보다 큰지 작은지 판단하여 출력합니다</a:t>
              </a:r>
              <a:r>
                <a:rPr lang="en-US" altLang="ko-KR" sz="1400" dirty="0" smtClean="0"/>
                <a:t>. </a:t>
              </a:r>
              <a:r>
                <a:rPr lang="ko-KR" altLang="en-US" sz="1400" dirty="0" smtClean="0"/>
                <a:t>정답을 맞추었을 때 </a:t>
              </a:r>
              <a:r>
                <a:rPr lang="ko-KR" altLang="en-US" sz="1400" dirty="0" err="1" smtClean="0"/>
                <a:t>몇번만에</a:t>
              </a:r>
              <a:r>
                <a:rPr lang="ko-KR" altLang="en-US" sz="1400" dirty="0" smtClean="0"/>
                <a:t> 정답을 맞추었는지 출력하고 프로그램을 종료합니다</a:t>
              </a:r>
              <a:r>
                <a:rPr lang="en-US" altLang="ko-KR" sz="1400" dirty="0" smtClean="0"/>
                <a:t>.</a:t>
              </a:r>
            </a:p>
          </p:txBody>
        </p:sp>
      </p:grp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2" name="직사각형 1">
            <a:hlinkClick r:id="rId3"/>
          </p:cNvPr>
          <p:cNvSpPr/>
          <p:nvPr/>
        </p:nvSpPr>
        <p:spPr>
          <a:xfrm>
            <a:off x="10207919" y="668176"/>
            <a:ext cx="1605139" cy="2591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sz="1100" dirty="0"/>
              <a:t>http://goo.gl/9lM955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070" y="3471733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남자 선생님 오브젝트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062" y="1221051"/>
            <a:ext cx="4068934" cy="40231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61" y="1367480"/>
            <a:ext cx="792118" cy="2104253"/>
          </a:xfrm>
          <a:prstGeom prst="rect">
            <a:avLst/>
          </a:prstGeom>
        </p:spPr>
      </p:pic>
      <p:pic>
        <p:nvPicPr>
          <p:cNvPr id="24" name="_x557940896" descr="EMB00001d68af5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99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9. </a:t>
            </a:r>
            <a:r>
              <a:rPr lang="ko-KR" altLang="en-US" sz="2800" b="1" dirty="0"/>
              <a:t>이진 탐색 프로그램 </a:t>
            </a:r>
            <a:endParaRPr lang="en-US" altLang="ko-KR" sz="28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F286D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더 </a:t>
            </a:r>
            <a:r>
              <a:rPr lang="ko-KR" altLang="en-US" dirty="0"/>
              <a:t>나아가기 ①</a:t>
            </a:r>
          </a:p>
        </p:txBody>
      </p:sp>
      <p:pic>
        <p:nvPicPr>
          <p:cNvPr id="28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2194294" y="3887651"/>
            <a:ext cx="9303174" cy="591203"/>
            <a:chOff x="8239124" y="1353818"/>
            <a:chExt cx="3724276" cy="2894331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8239124" y="1353818"/>
              <a:ext cx="3724276" cy="2894331"/>
            </a:xfrm>
            <a:prstGeom prst="roundRect">
              <a:avLst/>
            </a:prstGeom>
            <a:solidFill>
              <a:srgbClr val="77ADF8">
                <a:alpha val="50000"/>
              </a:srgbClr>
            </a:solidFill>
            <a:ln w="38100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88130" y="1562863"/>
              <a:ext cx="3626264" cy="1506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정답을 정할 때 </a:t>
              </a:r>
              <a:r>
                <a:rPr lang="en-US" altLang="ko-KR" sz="1400" dirty="0" smtClean="0"/>
                <a:t>“0</a:t>
              </a:r>
              <a:r>
                <a:rPr lang="ko-KR" altLang="en-US" sz="1400" dirty="0" smtClean="0"/>
                <a:t>부터 </a:t>
              </a:r>
              <a:r>
                <a:rPr lang="en-US" altLang="ko-KR" sz="1400" dirty="0" smtClean="0"/>
                <a:t>99</a:t>
              </a:r>
              <a:r>
                <a:rPr lang="ko-KR" altLang="en-US" sz="1400" dirty="0" smtClean="0"/>
                <a:t>사이의 무작위 수</a:t>
              </a:r>
              <a:r>
                <a:rPr lang="en-US" altLang="ko-KR" sz="1400" dirty="0" smtClean="0"/>
                <a:t>”</a:t>
              </a:r>
              <a:r>
                <a:rPr lang="ko-KR" altLang="en-US" sz="1400" dirty="0" smtClean="0"/>
                <a:t>의 값을 조정하여 범위를 정합니다</a:t>
              </a:r>
              <a:r>
                <a:rPr lang="en-US" altLang="ko-KR" sz="1400" dirty="0" smtClean="0"/>
                <a:t>. </a:t>
              </a:r>
              <a:endParaRPr lang="en-US" altLang="ko-KR" sz="14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34" y="2419606"/>
            <a:ext cx="4791075" cy="6381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8070" y="3471733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남자 선생님 오브젝트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61" y="1367480"/>
            <a:ext cx="792118" cy="2104253"/>
          </a:xfrm>
          <a:prstGeom prst="rect">
            <a:avLst/>
          </a:prstGeom>
        </p:spPr>
      </p:pic>
      <p:pic>
        <p:nvPicPr>
          <p:cNvPr id="16" name="_x557940896" descr="EMB00001d68af5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66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9. </a:t>
            </a:r>
            <a:r>
              <a:rPr lang="ko-KR" altLang="en-US" sz="2800" b="1" dirty="0"/>
              <a:t>이진 탐색 프로그램 </a:t>
            </a:r>
            <a:endParaRPr lang="en-US" altLang="ko-KR" sz="28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F286D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더 </a:t>
            </a:r>
            <a:r>
              <a:rPr lang="ko-KR" altLang="en-US" dirty="0"/>
              <a:t>나아가기 ②</a:t>
            </a:r>
          </a:p>
        </p:txBody>
      </p:sp>
      <p:pic>
        <p:nvPicPr>
          <p:cNvPr id="28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2858814" y="4784600"/>
            <a:ext cx="8347622" cy="1087266"/>
          </a:xfrm>
          <a:prstGeom prst="roundRect">
            <a:avLst/>
          </a:prstGeom>
          <a:solidFill>
            <a:srgbClr val="77ADF8">
              <a:alpha val="50000"/>
            </a:srgbClr>
          </a:solidFill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ea"/>
              <a:buAutoNum type="circleNumDbPlain"/>
            </a:pP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941698" y="4817943"/>
            <a:ext cx="83762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이진탐색방법은 전체 자료 중에 절반에 해당하는 자료만 검색해도 된다는 장점이 있기 때문에 일반적으로 순차탐색방법보다 빠릅니다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하지만 경우에 따라서는 순차탐색 방법이 더 빠를 수 있습니다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①</a:t>
            </a:r>
            <a:r>
              <a:rPr lang="ko-KR" altLang="en-US" sz="1400" dirty="0" smtClean="0"/>
              <a:t>번 경우에는 이진탐색이 순차탐색보다 빠르지만</a:t>
            </a:r>
            <a:endParaRPr lang="en-US" altLang="ko-KR" sz="1400" dirty="0" smtClean="0"/>
          </a:p>
          <a:p>
            <a:r>
              <a:rPr lang="ko-KR" altLang="ko-KR" sz="1400" dirty="0" smtClean="0"/>
              <a:t>②</a:t>
            </a:r>
            <a:r>
              <a:rPr lang="ko-KR" altLang="en-US" sz="1400" dirty="0" smtClean="0"/>
              <a:t>번 경우에는 순차탐색이 이진탐색보다 빠릅니다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836" y="2018584"/>
            <a:ext cx="4368305" cy="21120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584" y="1849181"/>
            <a:ext cx="4361332" cy="24314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타원 16"/>
          <p:cNvSpPr/>
          <p:nvPr/>
        </p:nvSpPr>
        <p:spPr>
          <a:xfrm>
            <a:off x="2525439" y="1549071"/>
            <a:ext cx="333375" cy="333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7207061" y="1527103"/>
            <a:ext cx="333375" cy="333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6" name="_x557940896" descr="EMB00001d68af5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71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 smtClean="0"/>
              <a:t>10. </a:t>
            </a:r>
            <a:r>
              <a:rPr lang="ko-KR" altLang="en-US" sz="2800" b="1" dirty="0"/>
              <a:t>키를 큰 순서대로 </a:t>
            </a:r>
            <a:r>
              <a:rPr lang="ko-KR" altLang="en-US" sz="2800" b="1" dirty="0" smtClean="0"/>
              <a:t>정렬</a:t>
            </a:r>
            <a:endParaRPr lang="en-US" altLang="ko-KR" sz="28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77AD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만들기</a:t>
            </a:r>
            <a:endParaRPr lang="ko-KR" altLang="en-US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1562534" y="4956990"/>
            <a:ext cx="9303174" cy="855754"/>
            <a:chOff x="8239124" y="1353818"/>
            <a:chExt cx="3724276" cy="2894331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239124" y="1353818"/>
              <a:ext cx="3724276" cy="2894331"/>
            </a:xfrm>
            <a:prstGeom prst="roundRect">
              <a:avLst/>
            </a:prstGeom>
            <a:solidFill>
              <a:srgbClr val="77ADF8">
                <a:alpha val="50000"/>
              </a:srgbClr>
            </a:solidFill>
            <a:ln w="38100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85130" y="1473364"/>
              <a:ext cx="3626264" cy="1439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프로젝트를 만들기 전에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일단 가장 먼저 프로젝트 </a:t>
              </a:r>
              <a:r>
                <a:rPr lang="ko-KR" altLang="en-US" sz="1400" dirty="0" err="1" smtClean="0"/>
                <a:t>셋팅을</a:t>
              </a:r>
              <a:r>
                <a:rPr lang="ko-KR" altLang="en-US" sz="1400" dirty="0" smtClean="0"/>
                <a:t> 합니다</a:t>
              </a:r>
              <a:r>
                <a:rPr lang="en-US" altLang="ko-KR" sz="1400" dirty="0" smtClean="0"/>
                <a:t>. </a:t>
              </a:r>
              <a:r>
                <a:rPr lang="ko-KR" altLang="en-US" sz="1400" dirty="0" smtClean="0"/>
                <a:t>필요한 변수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리스트를 준비합니다</a:t>
              </a:r>
              <a:r>
                <a:rPr lang="en-US" altLang="ko-KR" sz="1400" dirty="0" smtClean="0"/>
                <a:t>.</a:t>
              </a:r>
            </a:p>
            <a:p>
              <a:pPr marL="342900" indent="-342900">
                <a:buFont typeface="+mj-ea"/>
                <a:buAutoNum type="circleNumDbPlain"/>
              </a:pPr>
              <a:r>
                <a:rPr lang="ko-KR" altLang="en-US" sz="1400" dirty="0" smtClean="0"/>
                <a:t>변수를 생성합니다</a:t>
              </a:r>
              <a:r>
                <a:rPr lang="en-US" altLang="ko-KR" sz="1400" dirty="0" smtClean="0"/>
                <a:t>. </a:t>
              </a:r>
              <a:r>
                <a:rPr lang="ko-KR" altLang="en-US" sz="1400" dirty="0" smtClean="0"/>
                <a:t>변수는 총 </a:t>
              </a:r>
              <a:r>
                <a:rPr lang="en-US" altLang="ko-KR" sz="1400" dirty="0"/>
                <a:t>3</a:t>
              </a:r>
              <a:r>
                <a:rPr lang="ko-KR" altLang="en-US" sz="1400" dirty="0" smtClean="0"/>
                <a:t>개로 가장 큰 수의 위치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번호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가장 큰 수가 해당됩니다</a:t>
              </a:r>
              <a:r>
                <a:rPr lang="en-US" altLang="ko-KR" sz="1400" dirty="0" smtClean="0"/>
                <a:t>.</a:t>
              </a:r>
            </a:p>
            <a:p>
              <a:pPr marL="342900" indent="-342900">
                <a:buAutoNum type="circleNumDbPlain"/>
              </a:pPr>
              <a:r>
                <a:rPr lang="ko-KR" altLang="en-US" sz="1400" dirty="0" smtClean="0"/>
                <a:t>리스트를 생성합니다</a:t>
              </a:r>
              <a:r>
                <a:rPr lang="en-US" altLang="ko-KR" sz="1400" dirty="0" smtClean="0"/>
                <a:t>. </a:t>
              </a:r>
              <a:r>
                <a:rPr lang="ko-KR" altLang="en-US" sz="1400" dirty="0" smtClean="0"/>
                <a:t>리스트는 총 </a:t>
              </a:r>
              <a:r>
                <a:rPr lang="en-US" altLang="ko-KR" sz="1400" dirty="0" smtClean="0"/>
                <a:t>2</a:t>
              </a:r>
              <a:r>
                <a:rPr lang="ko-KR" altLang="en-US" sz="1400" dirty="0" smtClean="0"/>
                <a:t>개로 </a:t>
              </a:r>
              <a:r>
                <a:rPr lang="en-US" altLang="ko-KR" sz="1400" dirty="0" smtClean="0"/>
                <a:t>“</a:t>
              </a:r>
              <a:r>
                <a:rPr lang="ko-KR" altLang="en-US" sz="1400" dirty="0" smtClean="0"/>
                <a:t>리스트</a:t>
              </a:r>
              <a:r>
                <a:rPr lang="en-US" altLang="ko-KR" sz="1400" dirty="0" smtClean="0"/>
                <a:t>“, “</a:t>
              </a:r>
              <a:r>
                <a:rPr lang="ko-KR" altLang="en-US" sz="1400" dirty="0" err="1" smtClean="0"/>
                <a:t>정렬전</a:t>
              </a:r>
              <a:r>
                <a:rPr lang="en-US" altLang="ko-KR" sz="1400" dirty="0" smtClean="0"/>
                <a:t>”, “</a:t>
              </a:r>
              <a:r>
                <a:rPr lang="ko-KR" altLang="en-US" sz="1400" dirty="0" err="1" smtClean="0"/>
                <a:t>정렬후</a:t>
              </a:r>
              <a:r>
                <a:rPr lang="en-US" altLang="ko-KR" sz="1400" dirty="0" smtClean="0"/>
                <a:t>”</a:t>
              </a:r>
              <a:r>
                <a:rPr lang="ko-KR" altLang="en-US" sz="1400" dirty="0" smtClean="0"/>
                <a:t>가 해당됩니다</a:t>
              </a:r>
              <a:r>
                <a:rPr lang="en-US" altLang="ko-KR" sz="1400" dirty="0" smtClean="0"/>
                <a:t>.</a:t>
              </a:r>
            </a:p>
          </p:txBody>
        </p:sp>
      </p:grp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2" name="직사각형 1">
            <a:hlinkClick r:id="rId3"/>
          </p:cNvPr>
          <p:cNvSpPr/>
          <p:nvPr/>
        </p:nvSpPr>
        <p:spPr>
          <a:xfrm>
            <a:off x="10207919" y="668176"/>
            <a:ext cx="1605139" cy="2591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sz="1100" dirty="0"/>
              <a:t>http://goo.gl/gOGRno</a:t>
            </a:r>
          </a:p>
        </p:txBody>
      </p:sp>
      <p:sp>
        <p:nvSpPr>
          <p:cNvPr id="24" name="타원 23"/>
          <p:cNvSpPr/>
          <p:nvPr/>
        </p:nvSpPr>
        <p:spPr>
          <a:xfrm>
            <a:off x="1935790" y="1239616"/>
            <a:ext cx="333375" cy="333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6359548" y="1239616"/>
            <a:ext cx="333375" cy="333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015" y="1204002"/>
            <a:ext cx="2265411" cy="30325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911" y="1239616"/>
            <a:ext cx="2318564" cy="3133478"/>
          </a:xfrm>
          <a:prstGeom prst="rect">
            <a:avLst/>
          </a:prstGeom>
        </p:spPr>
      </p:pic>
      <p:pic>
        <p:nvPicPr>
          <p:cNvPr id="25" name="_x557940896" descr="EMB00001d68af5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2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 smtClean="0"/>
              <a:t>10. </a:t>
            </a:r>
            <a:r>
              <a:rPr lang="ko-KR" altLang="en-US" sz="2800" b="1" dirty="0" smtClean="0"/>
              <a:t>키를 큰 순서대로 정렬</a:t>
            </a:r>
            <a:endParaRPr lang="en-US" altLang="ko-KR" sz="28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77AD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만들기</a:t>
            </a:r>
            <a:endParaRPr lang="ko-KR" altLang="en-US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2073242" y="4956990"/>
            <a:ext cx="9509157" cy="545886"/>
            <a:chOff x="8239124" y="1353818"/>
            <a:chExt cx="3724276" cy="2894331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239124" y="1353818"/>
              <a:ext cx="3724276" cy="2894331"/>
            </a:xfrm>
            <a:prstGeom prst="roundRect">
              <a:avLst/>
            </a:prstGeom>
            <a:solidFill>
              <a:srgbClr val="77ADF8">
                <a:alpha val="50000"/>
              </a:srgbClr>
            </a:solidFill>
            <a:ln w="38100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85130" y="1473363"/>
              <a:ext cx="3669216" cy="1500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altLang="ko-KR" sz="1400" dirty="0"/>
                <a:t>- </a:t>
              </a:r>
              <a:r>
                <a:rPr lang="ko-KR" altLang="en-US" sz="1400" dirty="0"/>
                <a:t>프로그램이 시작되면 ‘</a:t>
              </a:r>
              <a:r>
                <a:rPr lang="ko-KR" altLang="en-US" sz="1400" dirty="0" err="1"/>
                <a:t>정렬전</a:t>
              </a:r>
              <a:r>
                <a:rPr lang="ko-KR" altLang="en-US" sz="1400" dirty="0"/>
                <a:t>’리스트에 </a:t>
              </a:r>
              <a:r>
                <a:rPr lang="en-US" altLang="ko-KR" sz="1400" dirty="0"/>
                <a:t>130</a:t>
              </a:r>
              <a:r>
                <a:rPr lang="ko-KR" altLang="en-US" sz="1400" dirty="0"/>
                <a:t>부터 </a:t>
              </a:r>
              <a:r>
                <a:rPr lang="en-US" altLang="ko-KR" sz="1400" dirty="0"/>
                <a:t>170</a:t>
              </a:r>
              <a:r>
                <a:rPr lang="ko-KR" altLang="en-US" sz="1400" dirty="0"/>
                <a:t>사이의 무작위 숫자를 </a:t>
              </a:r>
              <a:r>
                <a:rPr lang="en-US" altLang="ko-KR" sz="1400" dirty="0"/>
                <a:t>10</a:t>
              </a:r>
              <a:r>
                <a:rPr lang="ko-KR" altLang="en-US" sz="1400" dirty="0"/>
                <a:t>개 추가합니다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리스트 원소의 개수만큼 반복하여 선택정렬 알고리즘을 적용하고 ‘</a:t>
              </a:r>
              <a:r>
                <a:rPr lang="ko-KR" altLang="en-US" sz="1400" dirty="0" err="1"/>
                <a:t>정렬후</a:t>
              </a:r>
              <a:r>
                <a:rPr lang="ko-KR" altLang="en-US" sz="1400" dirty="0"/>
                <a:t>’리스트에 숫자가 큰 순서대로 배치하여 리스트를 출력합니다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</p:grp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2" name="직사각형 1">
            <a:hlinkClick r:id="rId3"/>
          </p:cNvPr>
          <p:cNvSpPr/>
          <p:nvPr/>
        </p:nvSpPr>
        <p:spPr>
          <a:xfrm>
            <a:off x="10207919" y="668176"/>
            <a:ext cx="1605139" cy="2591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sz="1100" dirty="0"/>
              <a:t>http://goo.gl/gOGRno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6292" y="2693407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엔트리봇</a:t>
            </a:r>
            <a:r>
              <a:rPr lang="ko-KR" altLang="en-US" dirty="0" smtClean="0"/>
              <a:t> 오브젝트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69" y="1543428"/>
            <a:ext cx="933126" cy="1149979"/>
          </a:xfrm>
          <a:prstGeom prst="rect">
            <a:avLst/>
          </a:prstGeom>
        </p:spPr>
      </p:pic>
      <p:pic>
        <p:nvPicPr>
          <p:cNvPr id="24" name="_x557940896" descr="EMB00001d68af5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371" y="1028220"/>
            <a:ext cx="3741738" cy="381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06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 smtClean="0"/>
              <a:t>10. </a:t>
            </a:r>
            <a:r>
              <a:rPr lang="ko-KR" altLang="en-US" sz="2800" b="1" dirty="0"/>
              <a:t>키를 큰 순서대로 </a:t>
            </a:r>
            <a:r>
              <a:rPr lang="ko-KR" altLang="en-US" sz="2800" b="1" dirty="0" smtClean="0"/>
              <a:t>정렬</a:t>
            </a:r>
            <a:endParaRPr lang="en-US" altLang="ko-KR" sz="28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F286D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더 </a:t>
            </a:r>
            <a:r>
              <a:rPr lang="ko-KR" altLang="en-US" dirty="0"/>
              <a:t>나아가기 ①</a:t>
            </a:r>
          </a:p>
        </p:txBody>
      </p:sp>
      <p:pic>
        <p:nvPicPr>
          <p:cNvPr id="28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1954922" y="5301161"/>
            <a:ext cx="9303174" cy="1766904"/>
            <a:chOff x="8239124" y="1353818"/>
            <a:chExt cx="3724276" cy="4880032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8239124" y="1353818"/>
              <a:ext cx="3724276" cy="2894331"/>
            </a:xfrm>
            <a:prstGeom prst="roundRect">
              <a:avLst/>
            </a:prstGeom>
            <a:solidFill>
              <a:srgbClr val="77ADF8">
                <a:alpha val="50000"/>
              </a:srgbClr>
            </a:solidFill>
            <a:ln w="38100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88130" y="1562863"/>
              <a:ext cx="3626264" cy="4670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ea"/>
                <a:buAutoNum type="circleNumDbPlain"/>
              </a:pPr>
              <a:r>
                <a:rPr lang="ko-KR" altLang="en-US" sz="1400" dirty="0" smtClean="0"/>
                <a:t>리스트에 </a:t>
              </a:r>
              <a:r>
                <a:rPr lang="en-US" altLang="ko-KR" sz="1400" dirty="0" smtClean="0"/>
                <a:t>20</a:t>
              </a:r>
              <a:r>
                <a:rPr lang="ko-KR" altLang="en-US" sz="1400" dirty="0" smtClean="0"/>
                <a:t>개의 항목을 넣기 위해서는 반복문안에 있는 숫자를 변경하는 방법이 있습니다</a:t>
              </a:r>
              <a:r>
                <a:rPr lang="en-US" altLang="ko-KR" sz="1400" dirty="0" smtClean="0"/>
                <a:t>.</a:t>
              </a:r>
            </a:p>
            <a:p>
              <a:pPr marL="342900" indent="-342900">
                <a:buFont typeface="+mj-ea"/>
                <a:buAutoNum type="circleNumDbPlain"/>
              </a:pPr>
              <a:r>
                <a:rPr lang="ko-KR" altLang="en-US" sz="1400" dirty="0" smtClean="0"/>
                <a:t>조금 더 효과적인 방법으로는 </a:t>
              </a:r>
              <a:r>
                <a:rPr lang="en-US" altLang="ko-KR" sz="1400" dirty="0" smtClean="0"/>
                <a:t>“</a:t>
              </a:r>
              <a:r>
                <a:rPr lang="ko-KR" altLang="en-US" sz="1400" dirty="0" smtClean="0"/>
                <a:t>리스트 항목 수</a:t>
              </a:r>
              <a:r>
                <a:rPr lang="en-US" altLang="ko-KR" sz="1400" dirty="0" smtClean="0"/>
                <a:t>“</a:t>
              </a:r>
              <a:r>
                <a:rPr lang="ko-KR" altLang="en-US" sz="1400" dirty="0" smtClean="0"/>
                <a:t>변수를 생성하여 이용하는 방법이 있습니다</a:t>
              </a:r>
              <a:r>
                <a:rPr lang="en-US" altLang="ko-KR" sz="1400" dirty="0" smtClean="0"/>
                <a:t>.</a:t>
              </a:r>
              <a:br>
                <a:rPr lang="en-US" altLang="ko-KR" sz="1400" dirty="0" smtClean="0"/>
              </a:br>
              <a:r>
                <a:rPr lang="ko-KR" altLang="en-US" sz="1400" dirty="0" smtClean="0"/>
                <a:t>리스트 항목 수 변수를 생성합니다</a:t>
              </a:r>
              <a:r>
                <a:rPr lang="en-US" altLang="ko-KR" sz="1400" dirty="0" smtClean="0"/>
                <a:t>. </a:t>
              </a:r>
              <a:endParaRPr lang="en-US" altLang="ko-KR" sz="1400" dirty="0"/>
            </a:p>
            <a:p>
              <a:pPr marL="342900" indent="-342900">
                <a:buFont typeface="+mj-ea"/>
                <a:buAutoNum type="circleNumDbPlain"/>
              </a:pPr>
              <a:r>
                <a:rPr lang="ko-KR" altLang="en-US" sz="1400" dirty="0" smtClean="0"/>
                <a:t>반복할 숫자를 입력하는 자리에 </a:t>
              </a:r>
              <a:r>
                <a:rPr lang="en-US" altLang="ko-KR" sz="1400" dirty="0" smtClean="0"/>
                <a:t>“</a:t>
              </a:r>
              <a:r>
                <a:rPr lang="ko-KR" altLang="en-US" sz="1400" dirty="0" smtClean="0"/>
                <a:t>리스트 항목 수</a:t>
              </a:r>
              <a:r>
                <a:rPr lang="en-US" altLang="ko-KR" sz="1400" dirty="0" smtClean="0"/>
                <a:t>“</a:t>
              </a:r>
              <a:r>
                <a:rPr lang="ko-KR" altLang="en-US" sz="1400" dirty="0" smtClean="0"/>
                <a:t>변수를 넣어 주어 반복횟수를 조정할 수 있습니다</a:t>
              </a:r>
              <a:r>
                <a:rPr lang="en-US" altLang="ko-KR" sz="1400" dirty="0" smtClean="0"/>
                <a:t>.</a:t>
              </a:r>
              <a:endParaRPr lang="en-US" altLang="ko-KR" sz="14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56292" y="2693407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엔트리봇</a:t>
            </a:r>
            <a:r>
              <a:rPr lang="ko-KR" altLang="en-US" dirty="0" smtClean="0"/>
              <a:t> 오브젝트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69" y="1543428"/>
            <a:ext cx="933126" cy="114997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542" y="1379116"/>
            <a:ext cx="2312841" cy="29781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168" y="1172249"/>
            <a:ext cx="3491660" cy="37527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4282" y="1455157"/>
            <a:ext cx="3038475" cy="2476500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2304282" y="2205786"/>
            <a:ext cx="333375" cy="333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5442167" y="1271002"/>
            <a:ext cx="333375" cy="333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8255070" y="1288469"/>
            <a:ext cx="333375" cy="333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1" name="_x557940896" descr="EMB00001d68af5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68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 smtClean="0"/>
              <a:t>10. </a:t>
            </a:r>
            <a:r>
              <a:rPr lang="ko-KR" altLang="en-US" sz="2800" b="1" dirty="0"/>
              <a:t>키를 큰 순서대로 </a:t>
            </a:r>
            <a:r>
              <a:rPr lang="ko-KR" altLang="en-US" sz="2800" b="1" dirty="0" smtClean="0"/>
              <a:t>정렬</a:t>
            </a:r>
            <a:endParaRPr lang="en-US" altLang="ko-KR" sz="28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F286D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더 </a:t>
            </a:r>
            <a:r>
              <a:rPr lang="ko-KR" altLang="en-US" dirty="0"/>
              <a:t>나아가기 ②</a:t>
            </a:r>
          </a:p>
        </p:txBody>
      </p:sp>
      <p:pic>
        <p:nvPicPr>
          <p:cNvPr id="28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1954922" y="5301161"/>
            <a:ext cx="9303174" cy="1047945"/>
            <a:chOff x="8239124" y="1353818"/>
            <a:chExt cx="3724276" cy="2894331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8239124" y="1353818"/>
              <a:ext cx="3724276" cy="2894331"/>
            </a:xfrm>
            <a:prstGeom prst="roundRect">
              <a:avLst/>
            </a:prstGeom>
            <a:solidFill>
              <a:srgbClr val="77ADF8">
                <a:alpha val="50000"/>
              </a:srgbClr>
            </a:solidFill>
            <a:ln w="38100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88130" y="1562864"/>
              <a:ext cx="3626264" cy="2635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기존에 있는 큰 순서대로 정렬하는 코드에서 몇 가지 부분만 수정해서 나타낼 수 있습니다</a:t>
              </a:r>
              <a:r>
                <a:rPr lang="en-US" altLang="ko-KR" sz="1400" dirty="0" smtClean="0"/>
                <a:t>.</a:t>
              </a:r>
            </a:p>
            <a:p>
              <a:pPr marL="342900" indent="-342900">
                <a:buFont typeface="+mj-ea"/>
                <a:buAutoNum type="circleNumDbPlain"/>
              </a:pPr>
              <a:r>
                <a:rPr lang="en-US" altLang="ko-KR" sz="1400" dirty="0" smtClean="0"/>
                <a:t>“</a:t>
              </a:r>
              <a:r>
                <a:rPr lang="ko-KR" altLang="en-US" sz="1400" dirty="0" smtClean="0"/>
                <a:t>가장 큰 수</a:t>
              </a:r>
              <a:r>
                <a:rPr lang="en-US" altLang="ko-KR" sz="1400" dirty="0" smtClean="0"/>
                <a:t>”</a:t>
              </a:r>
              <a:r>
                <a:rPr lang="ko-KR" altLang="en-US" sz="1400" dirty="0" smtClean="0"/>
                <a:t>대신 </a:t>
              </a:r>
              <a:r>
                <a:rPr lang="en-US" altLang="ko-KR" sz="1400" dirty="0" smtClean="0"/>
                <a:t>“</a:t>
              </a:r>
              <a:r>
                <a:rPr lang="ko-KR" altLang="en-US" sz="1400" dirty="0" smtClean="0"/>
                <a:t>가장 작은 수</a:t>
              </a:r>
              <a:r>
                <a:rPr lang="en-US" altLang="ko-KR" sz="1400" dirty="0" smtClean="0"/>
                <a:t>“</a:t>
              </a:r>
              <a:r>
                <a:rPr lang="ko-KR" altLang="en-US" sz="1400" dirty="0" smtClean="0"/>
                <a:t>로 변경하고</a:t>
              </a:r>
              <a:r>
                <a:rPr lang="en-US" altLang="ko-KR" sz="1400" dirty="0" smtClean="0"/>
                <a:t> </a:t>
              </a:r>
              <a:r>
                <a:rPr lang="ko-KR" altLang="en-US" sz="1400" dirty="0" smtClean="0"/>
                <a:t>값을 </a:t>
              </a:r>
              <a:r>
                <a:rPr lang="en-US" altLang="ko-KR" sz="1400" dirty="0" smtClean="0"/>
                <a:t>200</a:t>
              </a:r>
              <a:r>
                <a:rPr lang="ko-KR" altLang="en-US" sz="1400" dirty="0" smtClean="0"/>
                <a:t>으로 초기화합니다</a:t>
              </a:r>
              <a:r>
                <a:rPr lang="en-US" altLang="ko-KR" sz="1400" dirty="0" smtClean="0"/>
                <a:t>. 200</a:t>
              </a:r>
              <a:r>
                <a:rPr lang="ko-KR" altLang="en-US" sz="1400" dirty="0" smtClean="0"/>
                <a:t>의 값으로 초기화하면 리스트 안에 어떤 원소든지 가장 작은 숫자로 정해질 수 있습니다</a:t>
              </a:r>
              <a:r>
                <a:rPr lang="en-US" altLang="ko-KR" sz="1400" dirty="0" smtClean="0"/>
                <a:t>.</a:t>
              </a:r>
            </a:p>
            <a:p>
              <a:pPr marL="342900" indent="-342900">
                <a:buFont typeface="+mj-ea"/>
                <a:buAutoNum type="circleNumDbPlain"/>
              </a:pPr>
              <a:r>
                <a:rPr lang="ko-KR" altLang="en-US" sz="1400" dirty="0" smtClean="0"/>
                <a:t>리스트 항목에서 비교하는 숫자가 작을 시에는 그 숫자를 가장 작은 값으로 변경합니다</a:t>
              </a:r>
              <a:r>
                <a:rPr lang="en-US" altLang="ko-KR" sz="1400" dirty="0" smtClean="0"/>
                <a:t>.</a:t>
              </a:r>
              <a:endParaRPr lang="en-US" altLang="ko-KR" sz="14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56292" y="2693407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엔트리봇</a:t>
            </a:r>
            <a:r>
              <a:rPr lang="ko-KR" altLang="en-US" dirty="0" smtClean="0"/>
              <a:t> 오브젝트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69" y="1543428"/>
            <a:ext cx="933126" cy="1149979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2187177" y="2488875"/>
            <a:ext cx="333375" cy="333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2187177" y="2978698"/>
            <a:ext cx="333375" cy="333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9" name="_x557940896" descr="EMB00001d68af5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1218885"/>
            <a:ext cx="4889500" cy="408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157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 smtClean="0"/>
              <a:t>10. </a:t>
            </a:r>
            <a:r>
              <a:rPr lang="ko-KR" altLang="en-US" sz="2800" b="1" dirty="0"/>
              <a:t>키를 큰 순서대로 </a:t>
            </a:r>
            <a:r>
              <a:rPr lang="ko-KR" altLang="en-US" sz="2800" b="1" dirty="0" smtClean="0"/>
              <a:t>정렬</a:t>
            </a:r>
            <a:endParaRPr lang="en-US" altLang="ko-KR" sz="28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F286D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더 나아가기 ③</a:t>
            </a:r>
            <a:endParaRPr lang="ko-KR" altLang="en-US" dirty="0"/>
          </a:p>
        </p:txBody>
      </p:sp>
      <p:pic>
        <p:nvPicPr>
          <p:cNvPr id="28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2569984" y="3617382"/>
            <a:ext cx="8347622" cy="616304"/>
          </a:xfrm>
          <a:prstGeom prst="roundRect">
            <a:avLst/>
          </a:prstGeom>
          <a:solidFill>
            <a:srgbClr val="77ADF8">
              <a:alpha val="50000"/>
            </a:srgbClr>
          </a:solidFill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ea"/>
              <a:buAutoNum type="circleNumDbPlain"/>
            </a:pP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652868" y="3650725"/>
            <a:ext cx="8376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가장 큰 수는 정렬된 리스트의 첫 항목이므로 </a:t>
            </a:r>
            <a:r>
              <a:rPr lang="en-US" altLang="ko-KR" sz="1400" dirty="0" smtClean="0"/>
              <a:t>‘</a:t>
            </a:r>
            <a:r>
              <a:rPr lang="ko-KR" altLang="en-US" sz="1400" dirty="0" err="1" smtClean="0"/>
              <a:t>정렬후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리스트의 </a:t>
            </a:r>
            <a:r>
              <a:rPr lang="ko-KR" altLang="en-US" sz="1400" dirty="0" err="1" smtClean="0"/>
              <a:t>첫번째</a:t>
            </a:r>
            <a:r>
              <a:rPr lang="ko-KR" altLang="en-US" sz="1400" dirty="0" smtClean="0"/>
              <a:t> 항목을 출력합니다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가장 작은 수는 정렬된 리스트의 마지막 항목이므로 </a:t>
            </a:r>
            <a:r>
              <a:rPr lang="en-US" altLang="ko-KR" sz="1400" dirty="0" smtClean="0"/>
              <a:t>‘</a:t>
            </a:r>
            <a:r>
              <a:rPr lang="ko-KR" altLang="en-US" sz="1400" dirty="0" err="1" smtClean="0"/>
              <a:t>정렬후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리스트의 마지막 항목을 출력합니다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6292" y="2693407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엔트리봇</a:t>
            </a:r>
            <a:r>
              <a:rPr lang="ko-KR" altLang="en-US" dirty="0" smtClean="0"/>
              <a:t> 오브젝트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69" y="1543428"/>
            <a:ext cx="933126" cy="11499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865" y="2118417"/>
            <a:ext cx="7321216" cy="925209"/>
          </a:xfrm>
          <a:prstGeom prst="rect">
            <a:avLst/>
          </a:prstGeom>
        </p:spPr>
      </p:pic>
      <p:pic>
        <p:nvPicPr>
          <p:cNvPr id="15" name="_x557940896" descr="EMB00001d68af5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09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1</a:t>
            </a:r>
            <a:r>
              <a:rPr lang="en-US" altLang="ko-KR" sz="2800" b="1" dirty="0" smtClean="0"/>
              <a:t>. </a:t>
            </a:r>
            <a:r>
              <a:rPr lang="ko-KR" altLang="en-US" sz="2800" b="1" dirty="0"/>
              <a:t>컴퓨터로 숫자 정보를 표현하는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73" y="1075159"/>
            <a:ext cx="7426530" cy="5646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_x557940896" descr="EMB00001d68af5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58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 smtClean="0"/>
              <a:t>11. </a:t>
            </a:r>
            <a:r>
              <a:rPr lang="ko-KR" altLang="en-US" sz="2800" b="1" dirty="0" smtClean="0"/>
              <a:t>함수 사용하기</a:t>
            </a:r>
            <a:endParaRPr lang="en-US" altLang="ko-KR" sz="28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77AD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만들기</a:t>
            </a:r>
            <a:endParaRPr lang="ko-KR" altLang="en-US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56292" y="269340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강아</a:t>
            </a:r>
            <a:r>
              <a:rPr lang="ko-KR" altLang="en-US" dirty="0"/>
              <a:t>지</a:t>
            </a:r>
            <a:r>
              <a:rPr lang="ko-KR" altLang="en-US" dirty="0" smtClean="0"/>
              <a:t> </a:t>
            </a:r>
            <a:r>
              <a:rPr lang="ko-KR" altLang="en-US" dirty="0" smtClean="0"/>
              <a:t>오브젝트</a:t>
            </a:r>
            <a:endParaRPr lang="ko-KR" altLang="en-US" dirty="0"/>
          </a:p>
        </p:txBody>
      </p:sp>
      <p:pic>
        <p:nvPicPr>
          <p:cNvPr id="24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89" y="1497013"/>
            <a:ext cx="1162370" cy="108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225" y="1497013"/>
            <a:ext cx="554355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231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 smtClean="0"/>
              <a:t>11. </a:t>
            </a:r>
            <a:r>
              <a:rPr lang="ko-KR" altLang="en-US" sz="2800" b="1" dirty="0" smtClean="0"/>
              <a:t>함수 사용하기</a:t>
            </a:r>
            <a:endParaRPr lang="en-US" altLang="ko-KR" sz="28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77AD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만들기</a:t>
            </a:r>
            <a:endParaRPr lang="ko-KR" altLang="en-US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24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89" y="1497013"/>
            <a:ext cx="1162370" cy="108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3397776" descr="EMB000010a057a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700" y="1257300"/>
            <a:ext cx="5515769" cy="489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6292" y="269340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강아</a:t>
            </a:r>
            <a:r>
              <a:rPr lang="ko-KR" altLang="en-US" dirty="0"/>
              <a:t>지</a:t>
            </a:r>
            <a:r>
              <a:rPr lang="ko-KR" altLang="en-US" dirty="0" smtClean="0"/>
              <a:t> </a:t>
            </a:r>
            <a:r>
              <a:rPr lang="ko-KR" altLang="en-US" dirty="0" smtClean="0"/>
              <a:t>오브젝트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88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 smtClean="0"/>
              <a:t>11. </a:t>
            </a:r>
            <a:r>
              <a:rPr lang="ko-KR" altLang="en-US" sz="2800" b="1" dirty="0" smtClean="0"/>
              <a:t>함수 사용하기</a:t>
            </a:r>
            <a:endParaRPr lang="en-US" altLang="ko-KR" sz="28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77AD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만들기</a:t>
            </a:r>
            <a:endParaRPr lang="ko-KR" altLang="en-US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62</a:t>
            </a:fld>
            <a:endParaRPr lang="ko-KR" altLang="en-US"/>
          </a:p>
        </p:txBody>
      </p:sp>
      <p:pic>
        <p:nvPicPr>
          <p:cNvPr id="24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89" y="1497013"/>
            <a:ext cx="1162370" cy="108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17240240" descr="EMB000010a057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01" y="1129862"/>
            <a:ext cx="2768600" cy="572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6292" y="269340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강아</a:t>
            </a:r>
            <a:r>
              <a:rPr lang="ko-KR" altLang="en-US" dirty="0"/>
              <a:t>지</a:t>
            </a:r>
            <a:r>
              <a:rPr lang="ko-KR" altLang="en-US" dirty="0" smtClean="0"/>
              <a:t> </a:t>
            </a:r>
            <a:r>
              <a:rPr lang="ko-KR" altLang="en-US" dirty="0" smtClean="0"/>
              <a:t>오브젝트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53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 smtClean="0"/>
              <a:t>11. </a:t>
            </a:r>
            <a:r>
              <a:rPr lang="ko-KR" altLang="en-US" sz="2800" b="1" dirty="0" smtClean="0"/>
              <a:t>함수 사용하기</a:t>
            </a:r>
            <a:endParaRPr lang="en-US" altLang="ko-KR" sz="28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77AD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만들기</a:t>
            </a:r>
            <a:endParaRPr lang="ko-KR" altLang="en-US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24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89" y="1497013"/>
            <a:ext cx="1162370" cy="108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43397216" descr="EMB000010a057b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700" y="1389063"/>
            <a:ext cx="7035800" cy="472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6292" y="269340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강아</a:t>
            </a:r>
            <a:r>
              <a:rPr lang="ko-KR" altLang="en-US" dirty="0"/>
              <a:t>지</a:t>
            </a:r>
            <a:r>
              <a:rPr lang="ko-KR" altLang="en-US" dirty="0" smtClean="0"/>
              <a:t> </a:t>
            </a:r>
            <a:r>
              <a:rPr lang="ko-KR" altLang="en-US" dirty="0" smtClean="0"/>
              <a:t>오브젝트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84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 smtClean="0"/>
              <a:t>11. </a:t>
            </a:r>
            <a:r>
              <a:rPr lang="ko-KR" altLang="en-US" sz="2800" b="1" dirty="0" smtClean="0"/>
              <a:t>함수 사용하기</a:t>
            </a:r>
            <a:endParaRPr lang="en-US" altLang="ko-KR" sz="28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77AD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만들기</a:t>
            </a:r>
            <a:endParaRPr lang="ko-KR" altLang="en-US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24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89" y="1497013"/>
            <a:ext cx="1162370" cy="108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217241120" descr="EMB000010a057b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1497011"/>
            <a:ext cx="5818403" cy="399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6292" y="269340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강아</a:t>
            </a:r>
            <a:r>
              <a:rPr lang="ko-KR" altLang="en-US" dirty="0"/>
              <a:t>지</a:t>
            </a:r>
            <a:r>
              <a:rPr lang="ko-KR" altLang="en-US" dirty="0" smtClean="0"/>
              <a:t> </a:t>
            </a:r>
            <a:r>
              <a:rPr lang="ko-KR" altLang="en-US" dirty="0" smtClean="0"/>
              <a:t>오브젝트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310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 smtClean="0"/>
              <a:t>11. </a:t>
            </a:r>
            <a:r>
              <a:rPr lang="ko-KR" altLang="en-US" sz="2800" b="1" dirty="0" smtClean="0"/>
              <a:t>함수 사용하기</a:t>
            </a:r>
            <a:endParaRPr lang="en-US" altLang="ko-KR" sz="28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77AD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만들기</a:t>
            </a:r>
            <a:endParaRPr lang="ko-KR" altLang="en-US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24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89" y="1497013"/>
            <a:ext cx="1162370" cy="108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43397856" descr="EMB000010a057b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1384300"/>
            <a:ext cx="6148603" cy="435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6292" y="269340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강아</a:t>
            </a:r>
            <a:r>
              <a:rPr lang="ko-KR" altLang="en-US" dirty="0"/>
              <a:t>지</a:t>
            </a:r>
            <a:r>
              <a:rPr lang="ko-KR" altLang="en-US" dirty="0" smtClean="0"/>
              <a:t> </a:t>
            </a:r>
            <a:r>
              <a:rPr lang="ko-KR" altLang="en-US" dirty="0" smtClean="0"/>
              <a:t>오브젝트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84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11. </a:t>
            </a:r>
            <a:r>
              <a:rPr lang="ko-KR" altLang="en-US" sz="2800" b="1" dirty="0"/>
              <a:t>함수 사용하기</a:t>
            </a:r>
            <a:endParaRPr lang="en-US" altLang="ko-KR" sz="2800" b="1" dirty="0"/>
          </a:p>
        </p:txBody>
      </p:sp>
      <p:pic>
        <p:nvPicPr>
          <p:cNvPr id="28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89" y="1497013"/>
            <a:ext cx="1162370" cy="108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38734296" descr="EMB000010a058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0" y="1497013"/>
            <a:ext cx="5689600" cy="454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77AD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6292" y="269340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강아</a:t>
            </a:r>
            <a:r>
              <a:rPr lang="ko-KR" altLang="en-US" dirty="0"/>
              <a:t>지</a:t>
            </a:r>
            <a:r>
              <a:rPr lang="ko-KR" altLang="en-US" dirty="0" smtClean="0"/>
              <a:t> </a:t>
            </a:r>
            <a:r>
              <a:rPr lang="ko-KR" altLang="en-US" dirty="0" smtClean="0"/>
              <a:t>오브젝트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72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11. </a:t>
            </a:r>
            <a:r>
              <a:rPr lang="ko-KR" altLang="en-US" sz="2800" b="1" dirty="0"/>
              <a:t>함수 사용하기</a:t>
            </a:r>
            <a:endParaRPr lang="en-US" altLang="ko-KR" sz="2800" b="1" dirty="0"/>
          </a:p>
        </p:txBody>
      </p:sp>
      <p:pic>
        <p:nvPicPr>
          <p:cNvPr id="28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89" y="1497013"/>
            <a:ext cx="1162370" cy="108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5" name="_x138734216" descr="EMB000010a0581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700" y="858067"/>
            <a:ext cx="5194300" cy="404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2569984" y="5344582"/>
            <a:ext cx="8347622" cy="616304"/>
          </a:xfrm>
          <a:prstGeom prst="roundRect">
            <a:avLst/>
          </a:prstGeom>
          <a:solidFill>
            <a:srgbClr val="77ADF8">
              <a:alpha val="50000"/>
            </a:srgbClr>
          </a:solidFill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ea"/>
              <a:buAutoNum type="circleNumDbPlain"/>
            </a:pP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52868" y="5375807"/>
            <a:ext cx="8376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아예 방향까지 설정할 수 있는 함수를 만들어 봅시다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77AD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6292" y="269340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강아</a:t>
            </a:r>
            <a:r>
              <a:rPr lang="ko-KR" altLang="en-US" dirty="0"/>
              <a:t>지</a:t>
            </a:r>
            <a:r>
              <a:rPr lang="ko-KR" altLang="en-US" dirty="0" smtClean="0"/>
              <a:t> </a:t>
            </a:r>
            <a:r>
              <a:rPr lang="ko-KR" altLang="en-US" dirty="0" smtClean="0"/>
              <a:t>오브젝트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702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11. </a:t>
            </a:r>
            <a:r>
              <a:rPr lang="ko-KR" altLang="en-US" sz="2800" b="1" dirty="0"/>
              <a:t>함수 사용하기</a:t>
            </a:r>
            <a:endParaRPr lang="en-US" altLang="ko-KR" sz="2800" b="1" dirty="0"/>
          </a:p>
        </p:txBody>
      </p:sp>
      <p:pic>
        <p:nvPicPr>
          <p:cNvPr id="28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89" y="1497013"/>
            <a:ext cx="1162370" cy="108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138734136" descr="EMB000010a0581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602238"/>
            <a:ext cx="7308685" cy="299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2569984" y="5344582"/>
            <a:ext cx="8347622" cy="616304"/>
          </a:xfrm>
          <a:prstGeom prst="roundRect">
            <a:avLst/>
          </a:prstGeom>
          <a:solidFill>
            <a:srgbClr val="77ADF8">
              <a:alpha val="50000"/>
            </a:srgbClr>
          </a:solidFill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ea"/>
              <a:buAutoNum type="circleNumDbPlain"/>
            </a:pP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52868" y="5375807"/>
            <a:ext cx="8376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위와 같이 함수 틀을 만들어 주고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아까 만든 함수인 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강아지 걷는 모습을 아래에 추가해 줍니다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그리고</a:t>
            </a:r>
            <a:endParaRPr lang="en-US" altLang="ko-KR" sz="1400" dirty="0" smtClean="0"/>
          </a:p>
          <a:p>
            <a:r>
              <a:rPr lang="ko-KR" altLang="en-US" sz="1400" dirty="0" smtClean="0"/>
              <a:t>나머지 두 블록을 추가해 줍니다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그리고 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문자</a:t>
            </a:r>
            <a:r>
              <a:rPr lang="en-US" altLang="ko-KR" sz="1400" dirty="0" smtClean="0"/>
              <a:t>/</a:t>
            </a:r>
            <a:r>
              <a:rPr lang="ko-KR" altLang="en-US" sz="1400" dirty="0" err="1" smtClean="0"/>
              <a:t>숫자값</a:t>
            </a:r>
            <a:r>
              <a:rPr lang="en-US" altLang="ko-KR" sz="1400" dirty="0" smtClean="0"/>
              <a:t>] </a:t>
            </a:r>
            <a:r>
              <a:rPr lang="ko-KR" altLang="en-US" sz="1400" dirty="0" smtClean="0"/>
              <a:t>이라는 블록을 </a:t>
            </a:r>
            <a:r>
              <a:rPr lang="en-US" altLang="ko-KR" sz="1400" dirty="0" smtClean="0"/>
              <a:t>90</a:t>
            </a:r>
            <a:r>
              <a:rPr lang="ko-KR" altLang="en-US" sz="1400" dirty="0" smtClean="0"/>
              <a:t>의 자리에 넣어 주면 됩니다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77AD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6292" y="269340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강아</a:t>
            </a:r>
            <a:r>
              <a:rPr lang="ko-KR" altLang="en-US" dirty="0"/>
              <a:t>지</a:t>
            </a:r>
            <a:r>
              <a:rPr lang="ko-KR" altLang="en-US" dirty="0" smtClean="0"/>
              <a:t> </a:t>
            </a:r>
            <a:r>
              <a:rPr lang="ko-KR" altLang="en-US" dirty="0" smtClean="0"/>
              <a:t>오브젝트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702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11. </a:t>
            </a:r>
            <a:r>
              <a:rPr lang="ko-KR" altLang="en-US" sz="2800" b="1" dirty="0"/>
              <a:t>함수 사용하기</a:t>
            </a:r>
            <a:endParaRPr lang="en-US" altLang="ko-KR" sz="2800" b="1" dirty="0"/>
          </a:p>
        </p:txBody>
      </p:sp>
      <p:pic>
        <p:nvPicPr>
          <p:cNvPr id="28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89" y="1497013"/>
            <a:ext cx="1162370" cy="108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138734136" descr="EMB000010a058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807" y="2039017"/>
            <a:ext cx="4856531" cy="242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77AD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6292" y="269340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강아</a:t>
            </a:r>
            <a:r>
              <a:rPr lang="ko-KR" altLang="en-US" dirty="0"/>
              <a:t>지</a:t>
            </a:r>
            <a:r>
              <a:rPr lang="ko-KR" altLang="en-US" dirty="0" smtClean="0"/>
              <a:t> </a:t>
            </a:r>
            <a:r>
              <a:rPr lang="ko-KR" altLang="en-US" dirty="0" smtClean="0"/>
              <a:t>오브젝트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702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1</a:t>
            </a:r>
            <a:r>
              <a:rPr lang="en-US" altLang="ko-KR" sz="2800" b="1" dirty="0" smtClean="0"/>
              <a:t>. </a:t>
            </a:r>
            <a:r>
              <a:rPr lang="ko-KR" altLang="en-US" sz="2800" b="1" dirty="0"/>
              <a:t>컴퓨터로 숫자 정보를 표현하는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914" y="1185862"/>
            <a:ext cx="8126133" cy="527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_x557940896" descr="EMB00001d68af5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32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11. </a:t>
            </a:r>
            <a:r>
              <a:rPr lang="ko-KR" altLang="en-US" sz="2800" b="1" dirty="0"/>
              <a:t>함수 사용하기</a:t>
            </a:r>
            <a:endParaRPr lang="en-US" altLang="ko-KR" sz="2800" b="1" dirty="0"/>
          </a:p>
        </p:txBody>
      </p:sp>
      <p:pic>
        <p:nvPicPr>
          <p:cNvPr id="28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89" y="1497013"/>
            <a:ext cx="1162370" cy="108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138734216" descr="EMB000010a058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414" y="1634782"/>
            <a:ext cx="7024823" cy="315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77AD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6292" y="269340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강아</a:t>
            </a:r>
            <a:r>
              <a:rPr lang="ko-KR" altLang="en-US" dirty="0"/>
              <a:t>지</a:t>
            </a:r>
            <a:r>
              <a:rPr lang="ko-KR" altLang="en-US" dirty="0" smtClean="0"/>
              <a:t> </a:t>
            </a:r>
            <a:r>
              <a:rPr lang="ko-KR" altLang="en-US" dirty="0" smtClean="0"/>
              <a:t>오브젝트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702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11. </a:t>
            </a:r>
            <a:r>
              <a:rPr lang="ko-KR" altLang="en-US" sz="2800" b="1" dirty="0"/>
              <a:t>함수 사용하기</a:t>
            </a:r>
            <a:endParaRPr lang="en-US" altLang="ko-KR" sz="2800" b="1" dirty="0"/>
          </a:p>
        </p:txBody>
      </p:sp>
      <p:pic>
        <p:nvPicPr>
          <p:cNvPr id="28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89" y="1497013"/>
            <a:ext cx="1162370" cy="108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138734216" descr="EMB000010a058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00" y="1270452"/>
            <a:ext cx="4849819" cy="242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1" name="_x138734216" descr="EMB000010a0582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3593241"/>
            <a:ext cx="4351338" cy="20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77AD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6292" y="269340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강아</a:t>
            </a:r>
            <a:r>
              <a:rPr lang="ko-KR" altLang="en-US" dirty="0"/>
              <a:t>지</a:t>
            </a:r>
            <a:r>
              <a:rPr lang="ko-KR" altLang="en-US" dirty="0" smtClean="0"/>
              <a:t> </a:t>
            </a:r>
            <a:r>
              <a:rPr lang="ko-KR" altLang="en-US" dirty="0" smtClean="0"/>
              <a:t>오브젝트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702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11. </a:t>
            </a:r>
            <a:r>
              <a:rPr lang="ko-KR" altLang="en-US" sz="2800" b="1" dirty="0"/>
              <a:t>함수 사용하기</a:t>
            </a:r>
            <a:endParaRPr lang="en-US" altLang="ko-KR" sz="2800" b="1" dirty="0"/>
          </a:p>
        </p:txBody>
      </p:sp>
      <p:pic>
        <p:nvPicPr>
          <p:cNvPr id="28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56292" y="269340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드론</a:t>
            </a:r>
            <a:r>
              <a:rPr lang="ko-KR" altLang="en-US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 smtClean="0"/>
              <a:t>오브젝트</a:t>
            </a:r>
            <a:endParaRPr lang="ko-KR" altLang="en-US" dirty="0"/>
          </a:p>
        </p:txBody>
      </p:sp>
      <p:pic>
        <p:nvPicPr>
          <p:cNvPr id="15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F286D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더 나아가기 ③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47" y="1479550"/>
            <a:ext cx="1288810" cy="9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037" y="1611087"/>
            <a:ext cx="6155598" cy="283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47" y="3153227"/>
            <a:ext cx="45720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871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11. </a:t>
            </a:r>
            <a:r>
              <a:rPr lang="ko-KR" altLang="en-US" sz="2800" b="1" dirty="0"/>
              <a:t>함수 사용하기</a:t>
            </a:r>
            <a:endParaRPr lang="en-US" altLang="ko-KR" sz="2800" b="1" dirty="0"/>
          </a:p>
        </p:txBody>
      </p:sp>
      <p:pic>
        <p:nvPicPr>
          <p:cNvPr id="28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56292" y="269340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드론</a:t>
            </a:r>
            <a:r>
              <a:rPr lang="ko-KR" altLang="en-US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 smtClean="0"/>
              <a:t>오브젝트</a:t>
            </a:r>
            <a:endParaRPr lang="ko-KR" altLang="en-US" dirty="0"/>
          </a:p>
        </p:txBody>
      </p:sp>
      <p:pic>
        <p:nvPicPr>
          <p:cNvPr id="15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F286D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더 나아가기 ③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47" y="1479550"/>
            <a:ext cx="1288810" cy="9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685" y="1106714"/>
            <a:ext cx="6476819" cy="4466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171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11. </a:t>
            </a:r>
            <a:r>
              <a:rPr lang="ko-KR" altLang="en-US" sz="2800" b="1" dirty="0"/>
              <a:t>함수 사용하기</a:t>
            </a:r>
            <a:endParaRPr lang="en-US" altLang="ko-KR" sz="2800" b="1" dirty="0"/>
          </a:p>
        </p:txBody>
      </p:sp>
      <p:pic>
        <p:nvPicPr>
          <p:cNvPr id="28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56292" y="269340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드론</a:t>
            </a:r>
            <a:r>
              <a:rPr lang="ko-KR" altLang="en-US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 smtClean="0"/>
              <a:t>오브젝트</a:t>
            </a:r>
            <a:endParaRPr lang="ko-KR" altLang="en-US" dirty="0"/>
          </a:p>
        </p:txBody>
      </p:sp>
      <p:pic>
        <p:nvPicPr>
          <p:cNvPr id="15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984003" y="128013"/>
            <a:ext cx="2028825" cy="478824"/>
          </a:xfrm>
          <a:prstGeom prst="roundRect">
            <a:avLst/>
          </a:prstGeom>
          <a:solidFill>
            <a:srgbClr val="F286D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더 나아가기 ③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47" y="1479550"/>
            <a:ext cx="1288810" cy="9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364" y="1691921"/>
            <a:ext cx="6013627" cy="2725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248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1</a:t>
            </a:r>
            <a:r>
              <a:rPr lang="en-US" altLang="ko-KR" sz="2800" b="1" dirty="0" smtClean="0"/>
              <a:t>. </a:t>
            </a:r>
            <a:r>
              <a:rPr lang="ko-KR" altLang="en-US" sz="2800" b="1" dirty="0"/>
              <a:t>컴퓨터로 숫자 정보를 표현하는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50" y="1434191"/>
            <a:ext cx="9455100" cy="3907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_x557940896" descr="EMB00001d68af5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5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8200" y="-11930"/>
            <a:ext cx="10083800" cy="1014900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/>
              <a:t>1</a:t>
            </a:r>
            <a:r>
              <a:rPr lang="en-US" altLang="ko-KR" sz="2800" b="1" dirty="0" smtClean="0"/>
              <a:t>. </a:t>
            </a:r>
            <a:r>
              <a:rPr lang="ko-KR" altLang="en-US" sz="2800" b="1" dirty="0"/>
              <a:t>컴퓨터로 숫자 정보를 표현하는 방법</a:t>
            </a:r>
            <a:endParaRPr lang="en-US" altLang="ko-KR" sz="2800" b="1" dirty="0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" name="_x557940896" descr="EMB00001d68af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1"/>
            <a:ext cx="2096907" cy="10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842" y="1279949"/>
            <a:ext cx="827722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313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3119</TotalTime>
  <Words>1665</Words>
  <Application>Microsoft Office PowerPoint</Application>
  <PresentationFormat>사용자 지정</PresentationFormat>
  <Paragraphs>301</Paragraphs>
  <Slides>74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7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Jaehwi Kim</dc:creator>
  <cp:lastModifiedBy>Owner</cp:lastModifiedBy>
  <cp:revision>143</cp:revision>
  <dcterms:created xsi:type="dcterms:W3CDTF">2016-02-01T06:15:35Z</dcterms:created>
  <dcterms:modified xsi:type="dcterms:W3CDTF">2017-09-16T13:02:20Z</dcterms:modified>
</cp:coreProperties>
</file>